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5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6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7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8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2" r:id="rId1"/>
    <p:sldMasterId id="2147483703" r:id="rId2"/>
    <p:sldMasterId id="2147483704" r:id="rId3"/>
    <p:sldMasterId id="2147483705" r:id="rId4"/>
    <p:sldMasterId id="2147483706" r:id="rId5"/>
    <p:sldMasterId id="2147483707" r:id="rId6"/>
    <p:sldMasterId id="2147483708" r:id="rId7"/>
    <p:sldMasterId id="2147483709" r:id="rId8"/>
    <p:sldMasterId id="2147483710" r:id="rId9"/>
  </p:sldMasterIdLst>
  <p:notesMasterIdLst>
    <p:notesMasterId r:id="rId47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Helvetica Neue" panose="020B0604020202020204" charset="0"/>
      <p:regular r:id="rId52"/>
      <p:bold r:id="rId53"/>
      <p:italic r:id="rId54"/>
      <p:boldItalic r:id="rId55"/>
    </p:embeddedFont>
    <p:embeddedFont>
      <p:font typeface="Helvetica Neue Light" panose="020B0604020202020204" charset="0"/>
      <p:regular r:id="rId56"/>
      <p:bold r:id="rId57"/>
      <p:italic r:id="rId58"/>
      <p:boldItalic r:id="rId59"/>
    </p:embeddedFont>
    <p:embeddedFont>
      <p:font typeface="IBM Plex Sans" panose="020B0604020202020204" charset="0"/>
      <p:regular r:id="rId60"/>
      <p:bold r:id="rId61"/>
      <p:italic r:id="rId62"/>
      <p:boldItalic r:id="rId63"/>
    </p:embeddedFont>
    <p:embeddedFont>
      <p:font typeface="IBM Plex Sans Medium" panose="020B0604020202020204" charset="0"/>
      <p:regular r:id="rId64"/>
      <p:bold r:id="rId65"/>
      <p:italic r:id="rId66"/>
      <p:boldItalic r:id="rId67"/>
    </p:embeddedFont>
    <p:embeddedFont>
      <p:font typeface="IBM Plex Sans SemiBold" panose="020B0604020202020204" charset="0"/>
      <p:regular r:id="rId68"/>
      <p:bold r:id="rId69"/>
      <p:italic r:id="rId70"/>
      <p:boldItalic r:id="rId71"/>
    </p:embeddedFont>
    <p:embeddedFont>
      <p:font typeface="Roboto" panose="02000000000000000000" pitchFamily="2" charset="0"/>
      <p:regular r:id="rId72"/>
      <p:bold r:id="rId73"/>
      <p:italic r:id="rId74"/>
      <p:boldItalic r:id="rId75"/>
    </p:embeddedFont>
    <p:embeddedFont>
      <p:font typeface="Tahoma" panose="020B0604030504040204" pitchFamily="34" charset="0"/>
      <p:regular r:id="rId76"/>
      <p:bold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AA7F8B-D7F4-4AB1-8531-6CF94333CEE5}">
  <a:tblStyle styleId="{C9AA7F8B-D7F4-4AB1-8531-6CF94333CEE5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7" d="100"/>
          <a:sy n="127" d="100"/>
        </p:scale>
        <p:origin x="108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notesMaster" Target="notesMasters/notesMaster1.xml"/><Relationship Id="rId63" Type="http://schemas.openxmlformats.org/officeDocument/2006/relationships/font" Target="fonts/font16.fntdata"/><Relationship Id="rId68" Type="http://schemas.openxmlformats.org/officeDocument/2006/relationships/font" Target="fonts/font21.fntdata"/><Relationship Id="rId16" Type="http://schemas.openxmlformats.org/officeDocument/2006/relationships/slide" Target="slides/slide7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74" Type="http://schemas.openxmlformats.org/officeDocument/2006/relationships/font" Target="fonts/font27.fntdata"/><Relationship Id="rId79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font" Target="fonts/font14.fntdata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font" Target="fonts/font22.fntdata"/><Relationship Id="rId77" Type="http://schemas.openxmlformats.org/officeDocument/2006/relationships/font" Target="fonts/font30.fntdata"/><Relationship Id="rId8" Type="http://schemas.openxmlformats.org/officeDocument/2006/relationships/slideMaster" Target="slideMasters/slideMaster8.xml"/><Relationship Id="rId51" Type="http://schemas.openxmlformats.org/officeDocument/2006/relationships/font" Target="fonts/font4.fntdata"/><Relationship Id="rId72" Type="http://schemas.openxmlformats.org/officeDocument/2006/relationships/font" Target="fonts/font25.fntdata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font" Target="fonts/font12.fntdata"/><Relationship Id="rId67" Type="http://schemas.openxmlformats.org/officeDocument/2006/relationships/font" Target="fonts/font20.fntdata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font" Target="fonts/font23.fntdata"/><Relationship Id="rId75" Type="http://schemas.openxmlformats.org/officeDocument/2006/relationships/font" Target="fonts/font28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73" Type="http://schemas.openxmlformats.org/officeDocument/2006/relationships/font" Target="fonts/font26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6" Type="http://schemas.openxmlformats.org/officeDocument/2006/relationships/font" Target="fonts/font29.fntdata"/><Relationship Id="rId7" Type="http://schemas.openxmlformats.org/officeDocument/2006/relationships/slideMaster" Target="slideMasters/slideMaster7.xml"/><Relationship Id="rId71" Type="http://schemas.openxmlformats.org/officeDocument/2006/relationships/font" Target="fonts/font2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d2a4368b6b_0_484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gd2a4368b6b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d2a4368b6b_0_2271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gd2a4368b6b_0_2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d2a4368b6b_0_3537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gd2a4368b6b_0_3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d2a4368b6b_0_2355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gd2a4368b6b_0_2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d2c988cdda_0_0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gd2c988cdd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d2a4368b6b_0_4540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gd2a4368b6b_0_4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d2a4368b6b_0_3309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gd2a4368b6b_0_3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d2a4368b6b_0_3382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gd2a4368b6b_0_3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d2a4368b6b_0_3427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gd2a4368b6b_0_3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d2a4368b6b_0_3609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gd2a4368b6b_0_3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d2a4368b6b_0_3650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gd2a4368b6b_0_3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d2a4368b6b_0_503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480" name="Google Shape;480;gd2a4368b6b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d2a4368b6b_0_3695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gd2a4368b6b_0_3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d2a4368b6b_0_37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gd2a4368b6b_0_37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1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d2a4368b6b_0_4640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gd2a4368b6b_0_46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d2a4368b6b_0_3740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gd2a4368b6b_0_37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d2a4368b6b_0_3822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gd2a4368b6b_0_3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d2a4368b6b_0_3904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gd2a4368b6b_0_3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d2a4368b6b_0_4841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gd2a4368b6b_0_4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d2a4368b6b_0_1915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/>
          </a:p>
        </p:txBody>
      </p:sp>
      <p:sp>
        <p:nvSpPr>
          <p:cNvPr id="892" name="Google Shape;892;gd2a4368b6b_0_1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5651" y="685676"/>
            <a:ext cx="2667300" cy="342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d2a4368b6b_0_1951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/>
          </a:p>
        </p:txBody>
      </p:sp>
      <p:sp>
        <p:nvSpPr>
          <p:cNvPr id="904" name="Google Shape;904;gd2a4368b6b_0_1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5651" y="685676"/>
            <a:ext cx="2667300" cy="342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d2a4368b6b_0_1989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gd2a4368b6b_0_1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d269b12f61_2_64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7" cy="4114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769" name="Google Shape;769;gd269b12f61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d2a4368b6b_0_2025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gd2a4368b6b_0_2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d2a4368b6b_0_2061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/>
          </a:p>
        </p:txBody>
      </p:sp>
      <p:sp>
        <p:nvSpPr>
          <p:cNvPr id="942" name="Google Shape;942;gd2a4368b6b_0_2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5651" y="685676"/>
            <a:ext cx="2667300" cy="342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d2c988cdda_0_93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gd2c988cdda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d2c988cdda_0_255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/>
          </a:p>
        </p:txBody>
      </p:sp>
      <p:sp>
        <p:nvSpPr>
          <p:cNvPr id="967" name="Google Shape;967;gd2c988cdda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5651" y="685676"/>
            <a:ext cx="2667300" cy="342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d2c988cfd0_0_2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/>
          </a:p>
        </p:txBody>
      </p:sp>
      <p:sp>
        <p:nvSpPr>
          <p:cNvPr id="987" name="Google Shape;987;gd2c988cfd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5651" y="685676"/>
            <a:ext cx="2667300" cy="342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d2c988cdda_0_271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/>
          </a:p>
        </p:txBody>
      </p:sp>
      <p:sp>
        <p:nvSpPr>
          <p:cNvPr id="999" name="Google Shape;999;gd2c988cdda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5651" y="685676"/>
            <a:ext cx="2667300" cy="342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d2c988cdda_0_293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/>
          </a:p>
        </p:txBody>
      </p:sp>
      <p:sp>
        <p:nvSpPr>
          <p:cNvPr id="1011" name="Google Shape;1011;gd2c988cdda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5651" y="685676"/>
            <a:ext cx="2667300" cy="342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d2c988cdda_0_374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1027" name="Google Shape;1027;gd2c988cdda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5650" y="685676"/>
            <a:ext cx="2667300" cy="342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d2a4368b6b_0_1317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gd2a4368b6b_0_1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d2a4368b6b_0_788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gd2a4368b6b_0_7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d2a4368b6b_0_1393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gd2a4368b6b_0_1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d2a4368b6b_0_1417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gd2a4368b6b_0_1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d2a4368b6b_0_1406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gd2a4368b6b_0_1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d2a4368b6b_0_1511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gd2a4368b6b_0_1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OBJEC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59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59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59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>
            <a:spLocks noGrp="1"/>
          </p:cNvSpPr>
          <p:nvPr>
            <p:ph type="title"/>
          </p:nvPr>
        </p:nvSpPr>
        <p:spPr>
          <a:xfrm>
            <a:off x="1280609" y="1073114"/>
            <a:ext cx="65826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body" idx="1"/>
          </p:nvPr>
        </p:nvSpPr>
        <p:spPr>
          <a:xfrm>
            <a:off x="475985" y="1852506"/>
            <a:ext cx="8192100" cy="28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>
            <a:spLocks noGrp="1"/>
          </p:cNvSpPr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>
            <a:spLocks noGrp="1"/>
          </p:cNvSpPr>
          <p:nvPr>
            <p:ph type="title"/>
          </p:nvPr>
        </p:nvSpPr>
        <p:spPr>
          <a:xfrm>
            <a:off x="1280609" y="1073114"/>
            <a:ext cx="65826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>
            <a:spLocks noGrp="1"/>
          </p:cNvSpPr>
          <p:nvPr>
            <p:ph type="title"/>
          </p:nvPr>
        </p:nvSpPr>
        <p:spPr>
          <a:xfrm>
            <a:off x="1280609" y="1073114"/>
            <a:ext cx="65826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>
            <a:spLocks noGrp="1"/>
          </p:cNvSpPr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6"/>
          <p:cNvSpPr txBox="1">
            <a:spLocks noGrp="1"/>
          </p:cNvSpPr>
          <p:nvPr>
            <p:ph type="body" idx="1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/>
          <p:nvPr/>
        </p:nvSpPr>
        <p:spPr>
          <a:xfrm>
            <a:off x="7725538" y="378754"/>
            <a:ext cx="60300" cy="7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7"/>
          <p:cNvSpPr/>
          <p:nvPr/>
        </p:nvSpPr>
        <p:spPr>
          <a:xfrm>
            <a:off x="7644430" y="378592"/>
            <a:ext cx="69600" cy="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7"/>
          <p:cNvSpPr/>
          <p:nvPr/>
        </p:nvSpPr>
        <p:spPr>
          <a:xfrm>
            <a:off x="7618169" y="380539"/>
            <a:ext cx="0" cy="74732"/>
          </a:xfrm>
          <a:custGeom>
            <a:avLst/>
            <a:gdLst/>
            <a:ahLst/>
            <a:cxnLst/>
            <a:rect l="l" t="t" r="r" b="b"/>
            <a:pathLst>
              <a:path w="120000" h="170815" extrusionOk="0">
                <a:moveTo>
                  <a:pt x="0" y="0"/>
                </a:moveTo>
                <a:lnTo>
                  <a:pt x="0" y="170801"/>
                </a:lnTo>
              </a:path>
            </a:pathLst>
          </a:custGeom>
          <a:noFill/>
          <a:ln w="35500" cap="flat" cmpd="sng">
            <a:solidFill>
              <a:srgbClr val="0809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7"/>
          <p:cNvSpPr/>
          <p:nvPr/>
        </p:nvSpPr>
        <p:spPr>
          <a:xfrm>
            <a:off x="7607904" y="347889"/>
            <a:ext cx="20802" cy="20280"/>
          </a:xfrm>
          <a:custGeom>
            <a:avLst/>
            <a:gdLst/>
            <a:ahLst/>
            <a:cxnLst/>
            <a:rect l="l" t="t" r="r" b="b"/>
            <a:pathLst>
              <a:path w="45719" h="46355" extrusionOk="0">
                <a:moveTo>
                  <a:pt x="29109" y="0"/>
                </a:moveTo>
                <a:lnTo>
                  <a:pt x="16125" y="0"/>
                </a:lnTo>
                <a:lnTo>
                  <a:pt x="10575" y="2041"/>
                </a:lnTo>
                <a:lnTo>
                  <a:pt x="6491" y="6481"/>
                </a:lnTo>
                <a:lnTo>
                  <a:pt x="2094" y="10921"/>
                </a:lnTo>
                <a:lnTo>
                  <a:pt x="0" y="16386"/>
                </a:lnTo>
                <a:lnTo>
                  <a:pt x="0" y="29370"/>
                </a:lnTo>
                <a:lnTo>
                  <a:pt x="2094" y="3482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57"/>
                </a:lnTo>
                <a:lnTo>
                  <a:pt x="29109" y="45757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26"/>
                </a:lnTo>
                <a:lnTo>
                  <a:pt x="45119" y="29370"/>
                </a:lnTo>
                <a:lnTo>
                  <a:pt x="45119" y="16386"/>
                </a:lnTo>
                <a:lnTo>
                  <a:pt x="43035" y="10921"/>
                </a:lnTo>
                <a:lnTo>
                  <a:pt x="38637" y="6481"/>
                </a:lnTo>
                <a:lnTo>
                  <a:pt x="34553" y="2041"/>
                </a:lnTo>
                <a:lnTo>
                  <a:pt x="29109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7"/>
          <p:cNvSpPr/>
          <p:nvPr/>
        </p:nvSpPr>
        <p:spPr>
          <a:xfrm>
            <a:off x="7462026" y="378592"/>
            <a:ext cx="129900" cy="78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7"/>
          <p:cNvSpPr/>
          <p:nvPr/>
        </p:nvSpPr>
        <p:spPr>
          <a:xfrm>
            <a:off x="7364967" y="350287"/>
            <a:ext cx="84000" cy="105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7"/>
          <p:cNvSpPr/>
          <p:nvPr/>
        </p:nvSpPr>
        <p:spPr>
          <a:xfrm>
            <a:off x="7304674" y="380539"/>
            <a:ext cx="49406" cy="74732"/>
          </a:xfrm>
          <a:custGeom>
            <a:avLst/>
            <a:gdLst/>
            <a:ahLst/>
            <a:cxnLst/>
            <a:rect l="l" t="t" r="r" b="b"/>
            <a:pathLst>
              <a:path w="108584" h="170815" extrusionOk="0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280" y="170801"/>
                </a:lnTo>
                <a:lnTo>
                  <a:pt x="108268" y="170801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7"/>
          <p:cNvSpPr/>
          <p:nvPr/>
        </p:nvSpPr>
        <p:spPr>
          <a:xfrm>
            <a:off x="7295980" y="350144"/>
            <a:ext cx="0" cy="105291"/>
          </a:xfrm>
          <a:custGeom>
            <a:avLst/>
            <a:gdLst/>
            <a:ahLst/>
            <a:cxnLst/>
            <a:rect l="l" t="t" r="r" b="b"/>
            <a:pathLst>
              <a:path w="120000" h="240665" extrusionOk="0">
                <a:moveTo>
                  <a:pt x="0" y="0"/>
                </a:moveTo>
                <a:lnTo>
                  <a:pt x="0" y="240128"/>
                </a:lnTo>
              </a:path>
            </a:pathLst>
          </a:custGeom>
          <a:noFill/>
          <a:ln w="35500" cap="flat" cmpd="sng">
            <a:solidFill>
              <a:srgbClr val="0809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7"/>
          <p:cNvSpPr/>
          <p:nvPr/>
        </p:nvSpPr>
        <p:spPr>
          <a:xfrm>
            <a:off x="7196755" y="378479"/>
            <a:ext cx="78000" cy="78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7"/>
          <p:cNvSpPr/>
          <p:nvPr/>
        </p:nvSpPr>
        <p:spPr>
          <a:xfrm>
            <a:off x="7107367" y="378476"/>
            <a:ext cx="78000" cy="78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7"/>
          <p:cNvSpPr/>
          <p:nvPr/>
        </p:nvSpPr>
        <p:spPr>
          <a:xfrm>
            <a:off x="6996020" y="349028"/>
            <a:ext cx="98100" cy="108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7"/>
          <p:cNvSpPr/>
          <p:nvPr/>
        </p:nvSpPr>
        <p:spPr>
          <a:xfrm>
            <a:off x="6850237" y="325188"/>
            <a:ext cx="99390" cy="168354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48061" y="35644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9"/>
                </a:lnTo>
                <a:lnTo>
                  <a:pt x="107422" y="371279"/>
                </a:lnTo>
                <a:lnTo>
                  <a:pt x="120773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49"/>
                </a:lnTo>
                <a:close/>
              </a:path>
              <a:path w="218440" h="384809" extrusionOk="0">
                <a:moveTo>
                  <a:pt x="191934" y="243186"/>
                </a:moveTo>
                <a:lnTo>
                  <a:pt x="146278" y="243186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34"/>
                </a:lnTo>
                <a:lnTo>
                  <a:pt x="160204" y="258096"/>
                </a:lnTo>
                <a:lnTo>
                  <a:pt x="160204" y="269248"/>
                </a:lnTo>
                <a:lnTo>
                  <a:pt x="137901" y="308058"/>
                </a:lnTo>
                <a:lnTo>
                  <a:pt x="115504" y="314807"/>
                </a:lnTo>
                <a:lnTo>
                  <a:pt x="113190" y="322398"/>
                </a:lnTo>
                <a:lnTo>
                  <a:pt x="106135" y="337053"/>
                </a:lnTo>
                <a:lnTo>
                  <a:pt x="94997" y="348639"/>
                </a:lnTo>
                <a:lnTo>
                  <a:pt x="80678" y="356255"/>
                </a:lnTo>
                <a:lnTo>
                  <a:pt x="64081" y="358994"/>
                </a:lnTo>
                <a:lnTo>
                  <a:pt x="120773" y="358994"/>
                </a:lnTo>
                <a:lnTo>
                  <a:pt x="123821" y="356189"/>
                </a:lnTo>
                <a:lnTo>
                  <a:pt x="135283" y="336921"/>
                </a:lnTo>
                <a:lnTo>
                  <a:pt x="155510" y="327222"/>
                </a:lnTo>
                <a:lnTo>
                  <a:pt x="171526" y="311872"/>
                </a:lnTo>
                <a:lnTo>
                  <a:pt x="182064" y="292129"/>
                </a:lnTo>
                <a:lnTo>
                  <a:pt x="185858" y="269248"/>
                </a:lnTo>
                <a:lnTo>
                  <a:pt x="185753" y="255866"/>
                </a:lnTo>
                <a:lnTo>
                  <a:pt x="183868" y="248976"/>
                </a:lnTo>
                <a:lnTo>
                  <a:pt x="191934" y="243186"/>
                </a:lnTo>
                <a:close/>
              </a:path>
              <a:path w="218440" h="384809" extrusionOk="0">
                <a:moveTo>
                  <a:pt x="84604" y="256431"/>
                </a:moveTo>
                <a:lnTo>
                  <a:pt x="83348" y="256431"/>
                </a:lnTo>
                <a:lnTo>
                  <a:pt x="73332" y="258446"/>
                </a:lnTo>
                <a:lnTo>
                  <a:pt x="65181" y="263939"/>
                </a:lnTo>
                <a:lnTo>
                  <a:pt x="59700" y="272087"/>
                </a:lnTo>
                <a:lnTo>
                  <a:pt x="57694" y="282064"/>
                </a:lnTo>
                <a:lnTo>
                  <a:pt x="59700" y="292049"/>
                </a:lnTo>
                <a:lnTo>
                  <a:pt x="65181" y="300204"/>
                </a:lnTo>
                <a:lnTo>
                  <a:pt x="73332" y="305702"/>
                </a:lnTo>
                <a:lnTo>
                  <a:pt x="83348" y="307718"/>
                </a:lnTo>
                <a:lnTo>
                  <a:pt x="93320" y="305702"/>
                </a:lnTo>
                <a:lnTo>
                  <a:pt x="101475" y="300204"/>
                </a:lnTo>
                <a:lnTo>
                  <a:pt x="106981" y="292049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35"/>
                </a:lnTo>
                <a:lnTo>
                  <a:pt x="120029" y="256725"/>
                </a:lnTo>
                <a:lnTo>
                  <a:pt x="87222" y="256725"/>
                </a:lnTo>
                <a:lnTo>
                  <a:pt x="85861" y="256526"/>
                </a:lnTo>
                <a:lnTo>
                  <a:pt x="84604" y="256431"/>
                </a:lnTo>
                <a:close/>
              </a:path>
              <a:path w="218440" h="384809" extrusionOk="0">
                <a:moveTo>
                  <a:pt x="145744" y="218204"/>
                </a:moveTo>
                <a:lnTo>
                  <a:pt x="109518" y="230407"/>
                </a:lnTo>
                <a:lnTo>
                  <a:pt x="87222" y="256725"/>
                </a:lnTo>
                <a:lnTo>
                  <a:pt x="120029" y="256725"/>
                </a:lnTo>
                <a:lnTo>
                  <a:pt x="126907" y="248128"/>
                </a:lnTo>
                <a:lnTo>
                  <a:pt x="133608" y="244547"/>
                </a:lnTo>
                <a:lnTo>
                  <a:pt x="146278" y="243186"/>
                </a:lnTo>
                <a:lnTo>
                  <a:pt x="191934" y="243186"/>
                </a:lnTo>
                <a:lnTo>
                  <a:pt x="197711" y="239038"/>
                </a:lnTo>
                <a:lnTo>
                  <a:pt x="207134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w="218440" h="384809" extrusionOk="0">
                <a:moveTo>
                  <a:pt x="207138" y="157188"/>
                </a:moveTo>
                <a:lnTo>
                  <a:pt x="169534" y="157188"/>
                </a:lnTo>
                <a:lnTo>
                  <a:pt x="178734" y="163009"/>
                </a:lnTo>
                <a:lnTo>
                  <a:pt x="185917" y="171137"/>
                </a:lnTo>
                <a:lnTo>
                  <a:pt x="190588" y="181073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4" y="227459"/>
                </a:lnTo>
                <a:lnTo>
                  <a:pt x="208462" y="225826"/>
                </a:lnTo>
                <a:lnTo>
                  <a:pt x="215423" y="210025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5"/>
                </a:lnTo>
                <a:lnTo>
                  <a:pt x="207138" y="157188"/>
                </a:lnTo>
                <a:close/>
              </a:path>
              <a:path w="218440" h="384809" extrusionOk="0">
                <a:moveTo>
                  <a:pt x="64081" y="0"/>
                </a:moveTo>
                <a:lnTo>
                  <a:pt x="25591" y="13437"/>
                </a:lnTo>
                <a:lnTo>
                  <a:pt x="3939" y="50109"/>
                </a:lnTo>
                <a:lnTo>
                  <a:pt x="0" y="83337"/>
                </a:lnTo>
                <a:lnTo>
                  <a:pt x="0" y="110227"/>
                </a:lnTo>
                <a:lnTo>
                  <a:pt x="14030" y="150278"/>
                </a:lnTo>
                <a:lnTo>
                  <a:pt x="40208" y="182989"/>
                </a:lnTo>
                <a:lnTo>
                  <a:pt x="39056" y="185879"/>
                </a:lnTo>
                <a:lnTo>
                  <a:pt x="38428" y="189030"/>
                </a:lnTo>
                <a:lnTo>
                  <a:pt x="38428" y="192318"/>
                </a:lnTo>
                <a:lnTo>
                  <a:pt x="40448" y="202302"/>
                </a:lnTo>
                <a:lnTo>
                  <a:pt x="45954" y="210453"/>
                </a:lnTo>
                <a:lnTo>
                  <a:pt x="54109" y="215947"/>
                </a:lnTo>
                <a:lnTo>
                  <a:pt x="64081" y="217961"/>
                </a:lnTo>
                <a:lnTo>
                  <a:pt x="74053" y="215947"/>
                </a:lnTo>
                <a:lnTo>
                  <a:pt x="82209" y="210453"/>
                </a:lnTo>
                <a:lnTo>
                  <a:pt x="87714" y="202302"/>
                </a:lnTo>
                <a:lnTo>
                  <a:pt x="89735" y="192318"/>
                </a:lnTo>
                <a:lnTo>
                  <a:pt x="87714" y="182339"/>
                </a:lnTo>
                <a:lnTo>
                  <a:pt x="82209" y="174188"/>
                </a:lnTo>
                <a:lnTo>
                  <a:pt x="74053" y="168691"/>
                </a:lnTo>
                <a:lnTo>
                  <a:pt x="65532" y="166968"/>
                </a:lnTo>
                <a:lnTo>
                  <a:pt x="60207" y="166968"/>
                </a:lnTo>
                <a:lnTo>
                  <a:pt x="34030" y="134247"/>
                </a:lnTo>
                <a:lnTo>
                  <a:pt x="30400" y="128791"/>
                </a:lnTo>
                <a:lnTo>
                  <a:pt x="27800" y="122955"/>
                </a:lnTo>
                <a:lnTo>
                  <a:pt x="26196" y="116705"/>
                </a:lnTo>
                <a:lnTo>
                  <a:pt x="25653" y="110227"/>
                </a:lnTo>
                <a:lnTo>
                  <a:pt x="25653" y="83337"/>
                </a:lnTo>
                <a:lnTo>
                  <a:pt x="36752" y="38836"/>
                </a:lnTo>
                <a:lnTo>
                  <a:pt x="64081" y="25643"/>
                </a:lnTo>
                <a:lnTo>
                  <a:pt x="120759" y="25643"/>
                </a:lnTo>
                <a:lnTo>
                  <a:pt x="107422" y="13367"/>
                </a:lnTo>
                <a:lnTo>
                  <a:pt x="87153" y="3521"/>
                </a:lnTo>
                <a:lnTo>
                  <a:pt x="64081" y="0"/>
                </a:lnTo>
                <a:close/>
              </a:path>
              <a:path w="218440" h="384809" extrusionOk="0">
                <a:moveTo>
                  <a:pt x="64081" y="166675"/>
                </a:moveTo>
                <a:lnTo>
                  <a:pt x="62720" y="166675"/>
                </a:lnTo>
                <a:lnTo>
                  <a:pt x="61464" y="166780"/>
                </a:lnTo>
                <a:lnTo>
                  <a:pt x="60207" y="166968"/>
                </a:lnTo>
                <a:lnTo>
                  <a:pt x="65532" y="166968"/>
                </a:lnTo>
                <a:lnTo>
                  <a:pt x="64081" y="166675"/>
                </a:lnTo>
                <a:close/>
              </a:path>
              <a:path w="218440" h="384809" extrusionOk="0">
                <a:moveTo>
                  <a:pt x="120043" y="127933"/>
                </a:moveTo>
                <a:lnTo>
                  <a:pt x="87222" y="127933"/>
                </a:lnTo>
                <a:lnTo>
                  <a:pt x="102195" y="146770"/>
                </a:lnTo>
                <a:lnTo>
                  <a:pt x="137378" y="166298"/>
                </a:lnTo>
                <a:lnTo>
                  <a:pt x="145744" y="166437"/>
                </a:lnTo>
                <a:lnTo>
                  <a:pt x="154045" y="165030"/>
                </a:lnTo>
                <a:lnTo>
                  <a:pt x="162050" y="161979"/>
                </a:lnTo>
                <a:lnTo>
                  <a:pt x="169534" y="157188"/>
                </a:lnTo>
                <a:lnTo>
                  <a:pt x="207138" y="157188"/>
                </a:lnTo>
                <a:lnTo>
                  <a:pt x="197711" y="145604"/>
                </a:lnTo>
                <a:lnTo>
                  <a:pt x="191938" y="141461"/>
                </a:lnTo>
                <a:lnTo>
                  <a:pt x="146278" y="141461"/>
                </a:lnTo>
                <a:lnTo>
                  <a:pt x="133608" y="140100"/>
                </a:lnTo>
                <a:lnTo>
                  <a:pt x="126907" y="136508"/>
                </a:lnTo>
                <a:lnTo>
                  <a:pt x="120043" y="127933"/>
                </a:lnTo>
                <a:close/>
              </a:path>
              <a:path w="218440" h="384809" extrusionOk="0">
                <a:moveTo>
                  <a:pt x="120759" y="25643"/>
                </a:moveTo>
                <a:lnTo>
                  <a:pt x="64081" y="25643"/>
                </a:lnTo>
                <a:lnTo>
                  <a:pt x="80678" y="28384"/>
                </a:lnTo>
                <a:lnTo>
                  <a:pt x="94997" y="36002"/>
                </a:lnTo>
                <a:lnTo>
                  <a:pt x="106135" y="47593"/>
                </a:lnTo>
                <a:lnTo>
                  <a:pt x="113190" y="62249"/>
                </a:lnTo>
                <a:lnTo>
                  <a:pt x="115504" y="69830"/>
                </a:lnTo>
                <a:lnTo>
                  <a:pt x="123242" y="71212"/>
                </a:lnTo>
                <a:lnTo>
                  <a:pt x="137901" y="76583"/>
                </a:lnTo>
                <a:lnTo>
                  <a:pt x="149619" y="86422"/>
                </a:lnTo>
                <a:lnTo>
                  <a:pt x="157390" y="99703"/>
                </a:lnTo>
                <a:lnTo>
                  <a:pt x="160204" y="115399"/>
                </a:lnTo>
                <a:lnTo>
                  <a:pt x="160204" y="126540"/>
                </a:lnTo>
                <a:lnTo>
                  <a:pt x="159366" y="130624"/>
                </a:lnTo>
                <a:lnTo>
                  <a:pt x="156225" y="134383"/>
                </a:lnTo>
                <a:lnTo>
                  <a:pt x="152037" y="139524"/>
                </a:lnTo>
                <a:lnTo>
                  <a:pt x="146278" y="141461"/>
                </a:lnTo>
                <a:lnTo>
                  <a:pt x="191938" y="141461"/>
                </a:lnTo>
                <a:lnTo>
                  <a:pt x="183868" y="135671"/>
                </a:lnTo>
                <a:lnTo>
                  <a:pt x="185738" y="128846"/>
                </a:lnTo>
                <a:lnTo>
                  <a:pt x="171526" y="72767"/>
                </a:lnTo>
                <a:lnTo>
                  <a:pt x="135283" y="47726"/>
                </a:lnTo>
                <a:lnTo>
                  <a:pt x="123821" y="28461"/>
                </a:lnTo>
                <a:lnTo>
                  <a:pt x="120759" y="25643"/>
                </a:lnTo>
                <a:close/>
              </a:path>
              <a:path w="218440" h="384809" extrusionOk="0">
                <a:moveTo>
                  <a:pt x="83348" y="76929"/>
                </a:moveTo>
                <a:lnTo>
                  <a:pt x="73332" y="78944"/>
                </a:lnTo>
                <a:lnTo>
                  <a:pt x="65181" y="84438"/>
                </a:lnTo>
                <a:lnTo>
                  <a:pt x="59700" y="92589"/>
                </a:lnTo>
                <a:lnTo>
                  <a:pt x="57694" y="102572"/>
                </a:lnTo>
                <a:lnTo>
                  <a:pt x="59700" y="112551"/>
                </a:lnTo>
                <a:lnTo>
                  <a:pt x="65181" y="120703"/>
                </a:lnTo>
                <a:lnTo>
                  <a:pt x="73332" y="126200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33"/>
                </a:lnTo>
                <a:lnTo>
                  <a:pt x="120043" y="127933"/>
                </a:lnTo>
                <a:lnTo>
                  <a:pt x="107221" y="11191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72"/>
                </a:lnTo>
                <a:lnTo>
                  <a:pt x="106981" y="92589"/>
                </a:lnTo>
                <a:lnTo>
                  <a:pt x="101475" y="84438"/>
                </a:lnTo>
                <a:lnTo>
                  <a:pt x="93320" y="78944"/>
                </a:lnTo>
                <a:lnTo>
                  <a:pt x="83348" y="76929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7"/>
          <p:cNvSpPr/>
          <p:nvPr/>
        </p:nvSpPr>
        <p:spPr>
          <a:xfrm>
            <a:off x="6762750" y="325188"/>
            <a:ext cx="99390" cy="168354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162194" y="0"/>
                </a:moveTo>
                <a:lnTo>
                  <a:pt x="153806" y="0"/>
                </a:lnTo>
                <a:lnTo>
                  <a:pt x="130747" y="3521"/>
                </a:lnTo>
                <a:lnTo>
                  <a:pt x="110492" y="13367"/>
                </a:lnTo>
                <a:lnTo>
                  <a:pt x="94123" y="28461"/>
                </a:lnTo>
                <a:lnTo>
                  <a:pt x="82719" y="47726"/>
                </a:lnTo>
                <a:lnTo>
                  <a:pt x="62432" y="57419"/>
                </a:lnTo>
                <a:lnTo>
                  <a:pt x="46386" y="72767"/>
                </a:lnTo>
                <a:lnTo>
                  <a:pt x="35836" y="92512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60"/>
                </a:lnTo>
                <a:lnTo>
                  <a:pt x="20231" y="145600"/>
                </a:lnTo>
                <a:lnTo>
                  <a:pt x="9449" y="158814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5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6"/>
                </a:lnTo>
                <a:lnTo>
                  <a:pt x="181023" y="378618"/>
                </a:lnTo>
                <a:lnTo>
                  <a:pt x="192347" y="371205"/>
                </a:lnTo>
                <a:lnTo>
                  <a:pt x="201878" y="360973"/>
                </a:lnTo>
                <a:lnTo>
                  <a:pt x="203033" y="358994"/>
                </a:lnTo>
                <a:lnTo>
                  <a:pt x="153806" y="358994"/>
                </a:lnTo>
                <a:lnTo>
                  <a:pt x="137260" y="356255"/>
                </a:lnTo>
                <a:lnTo>
                  <a:pt x="122939" y="348639"/>
                </a:lnTo>
                <a:lnTo>
                  <a:pt x="111778" y="337053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58"/>
                </a:lnTo>
                <a:lnTo>
                  <a:pt x="68283" y="298217"/>
                </a:lnTo>
                <a:lnTo>
                  <a:pt x="60510" y="284938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34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0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7"/>
                </a:lnTo>
                <a:lnTo>
                  <a:pt x="31988" y="213505"/>
                </a:lnTo>
                <a:lnTo>
                  <a:pt x="27319" y="203565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7"/>
                </a:lnTo>
                <a:lnTo>
                  <a:pt x="39170" y="163009"/>
                </a:lnTo>
                <a:lnTo>
                  <a:pt x="48375" y="157188"/>
                </a:lnTo>
                <a:lnTo>
                  <a:pt x="104108" y="15718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24"/>
                </a:lnTo>
                <a:lnTo>
                  <a:pt x="61673" y="134383"/>
                </a:lnTo>
                <a:lnTo>
                  <a:pt x="58532" y="130624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40"/>
                </a:lnTo>
                <a:lnTo>
                  <a:pt x="162194" y="0"/>
                </a:lnTo>
                <a:close/>
              </a:path>
              <a:path w="218440" h="384809" extrusionOk="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22" y="25586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8994"/>
                </a:lnTo>
                <a:lnTo>
                  <a:pt x="203033" y="358994"/>
                </a:lnTo>
                <a:lnTo>
                  <a:pt x="209036" y="348707"/>
                </a:lnTo>
                <a:lnTo>
                  <a:pt x="214064" y="334530"/>
                </a:lnTo>
                <a:lnTo>
                  <a:pt x="217030" y="318658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w="218440" h="384809" extrusionOk="0">
                <a:moveTo>
                  <a:pt x="119950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0"/>
                </a:lnTo>
                <a:lnTo>
                  <a:pt x="152783" y="263935"/>
                </a:lnTo>
                <a:lnTo>
                  <a:pt x="144627" y="258437"/>
                </a:lnTo>
                <a:lnTo>
                  <a:pt x="136157" y="256725"/>
                </a:lnTo>
                <a:lnTo>
                  <a:pt x="130781" y="256725"/>
                </a:lnTo>
                <a:lnTo>
                  <a:pt x="119950" y="243186"/>
                </a:lnTo>
                <a:close/>
              </a:path>
              <a:path w="218440" h="384809" extrusionOk="0">
                <a:moveTo>
                  <a:pt x="134655" y="256421"/>
                </a:moveTo>
                <a:lnTo>
                  <a:pt x="133294" y="256421"/>
                </a:lnTo>
                <a:lnTo>
                  <a:pt x="132037" y="256526"/>
                </a:lnTo>
                <a:lnTo>
                  <a:pt x="130781" y="256725"/>
                </a:lnTo>
                <a:lnTo>
                  <a:pt x="136157" y="256725"/>
                </a:lnTo>
                <a:lnTo>
                  <a:pt x="134655" y="256421"/>
                </a:lnTo>
                <a:close/>
              </a:path>
              <a:path w="218440" h="384809" extrusionOk="0">
                <a:moveTo>
                  <a:pt x="72151" y="218204"/>
                </a:moveTo>
                <a:lnTo>
                  <a:pt x="63858" y="219609"/>
                </a:lnTo>
                <a:lnTo>
                  <a:pt x="55857" y="222662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4"/>
                </a:lnTo>
                <a:close/>
              </a:path>
              <a:path w="218440" h="384809" extrusionOk="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w="218440" h="384809" extrusionOk="0">
                <a:moveTo>
                  <a:pt x="104108" y="157188"/>
                </a:moveTo>
                <a:lnTo>
                  <a:pt x="48375" y="157188"/>
                </a:lnTo>
                <a:lnTo>
                  <a:pt x="55857" y="161979"/>
                </a:lnTo>
                <a:lnTo>
                  <a:pt x="63858" y="165030"/>
                </a:lnTo>
                <a:lnTo>
                  <a:pt x="72151" y="166437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08" y="157188"/>
                </a:lnTo>
                <a:close/>
              </a:path>
              <a:path w="218440" h="384809" extrusionOk="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1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1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w="218440" h="384809" extrusionOk="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w="218440" h="384809" extrusionOk="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7"/>
          <p:cNvSpPr/>
          <p:nvPr/>
        </p:nvSpPr>
        <p:spPr>
          <a:xfrm>
            <a:off x="8617509" y="483361"/>
            <a:ext cx="48000" cy="60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7"/>
          <p:cNvSpPr/>
          <p:nvPr/>
        </p:nvSpPr>
        <p:spPr>
          <a:xfrm>
            <a:off x="8477679" y="483361"/>
            <a:ext cx="129600" cy="46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7"/>
          <p:cNvSpPr/>
          <p:nvPr/>
        </p:nvSpPr>
        <p:spPr>
          <a:xfrm>
            <a:off x="8419573" y="483361"/>
            <a:ext cx="48000" cy="65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7"/>
          <p:cNvSpPr/>
          <p:nvPr/>
        </p:nvSpPr>
        <p:spPr>
          <a:xfrm>
            <a:off x="8587502" y="380553"/>
            <a:ext cx="72000" cy="768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7"/>
          <p:cNvSpPr/>
          <p:nvPr/>
        </p:nvSpPr>
        <p:spPr>
          <a:xfrm>
            <a:off x="8527970" y="380550"/>
            <a:ext cx="48600" cy="75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7"/>
          <p:cNvSpPr/>
          <p:nvPr/>
        </p:nvSpPr>
        <p:spPr>
          <a:xfrm>
            <a:off x="8490585" y="436428"/>
            <a:ext cx="21958" cy="21113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978" y="0"/>
                </a:moveTo>
                <a:lnTo>
                  <a:pt x="14621" y="1877"/>
                </a:lnTo>
                <a:lnTo>
                  <a:pt x="7002" y="7005"/>
                </a:lnTo>
                <a:lnTo>
                  <a:pt x="1876" y="14621"/>
                </a:lnTo>
                <a:lnTo>
                  <a:pt x="0" y="23967"/>
                </a:lnTo>
                <a:lnTo>
                  <a:pt x="1876" y="33308"/>
                </a:lnTo>
                <a:lnTo>
                  <a:pt x="7002" y="40921"/>
                </a:lnTo>
                <a:lnTo>
                  <a:pt x="14621" y="46047"/>
                </a:lnTo>
                <a:lnTo>
                  <a:pt x="23978" y="47925"/>
                </a:lnTo>
                <a:lnTo>
                  <a:pt x="33290" y="46047"/>
                </a:lnTo>
                <a:lnTo>
                  <a:pt x="40914" y="40921"/>
                </a:lnTo>
                <a:lnTo>
                  <a:pt x="46065" y="33308"/>
                </a:lnTo>
                <a:lnTo>
                  <a:pt x="47956" y="23967"/>
                </a:lnTo>
                <a:lnTo>
                  <a:pt x="46065" y="14621"/>
                </a:lnTo>
                <a:lnTo>
                  <a:pt x="40914" y="7005"/>
                </a:lnTo>
                <a:lnTo>
                  <a:pt x="33290" y="1877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7"/>
          <p:cNvSpPr/>
          <p:nvPr/>
        </p:nvSpPr>
        <p:spPr>
          <a:xfrm>
            <a:off x="8466081" y="349758"/>
            <a:ext cx="0" cy="105569"/>
          </a:xfrm>
          <a:custGeom>
            <a:avLst/>
            <a:gdLst/>
            <a:ahLst/>
            <a:cxnLst/>
            <a:rect l="l" t="t" r="r" b="b"/>
            <a:pathLst>
              <a:path w="120000" h="241300" extrusionOk="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w="3547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7"/>
          <p:cNvSpPr/>
          <p:nvPr/>
        </p:nvSpPr>
        <p:spPr>
          <a:xfrm>
            <a:off x="8432409" y="380552"/>
            <a:ext cx="0" cy="75009"/>
          </a:xfrm>
          <a:custGeom>
            <a:avLst/>
            <a:gdLst/>
            <a:ahLst/>
            <a:cxnLst/>
            <a:rect l="l" t="t" r="r" b="b"/>
            <a:pathLst>
              <a:path w="120000" h="171450" extrusionOk="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w="355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7"/>
          <p:cNvSpPr/>
          <p:nvPr/>
        </p:nvSpPr>
        <p:spPr>
          <a:xfrm>
            <a:off x="8421481" y="347127"/>
            <a:ext cx="21958" cy="21113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7"/>
          <p:cNvSpPr/>
          <p:nvPr/>
        </p:nvSpPr>
        <p:spPr>
          <a:xfrm>
            <a:off x="8324898" y="378651"/>
            <a:ext cx="81900" cy="789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7"/>
          <p:cNvSpPr/>
          <p:nvPr/>
        </p:nvSpPr>
        <p:spPr>
          <a:xfrm>
            <a:off x="8190355" y="378651"/>
            <a:ext cx="121349" cy="76676"/>
          </a:xfrm>
          <a:custGeom>
            <a:avLst/>
            <a:gdLst/>
            <a:ahLst/>
            <a:cxnLst/>
            <a:rect l="l" t="t" r="r" b="b"/>
            <a:pathLst>
              <a:path w="266700" h="175259" extrusionOk="0">
                <a:moveTo>
                  <a:pt x="34972" y="4334"/>
                </a:moveTo>
                <a:lnTo>
                  <a:pt x="0" y="4334"/>
                </a:lnTo>
                <a:lnTo>
                  <a:pt x="0" y="175219"/>
                </a:lnTo>
                <a:lnTo>
                  <a:pt x="34972" y="175219"/>
                </a:lnTo>
                <a:lnTo>
                  <a:pt x="34972" y="75275"/>
                </a:lnTo>
                <a:lnTo>
                  <a:pt x="38166" y="59554"/>
                </a:lnTo>
                <a:lnTo>
                  <a:pt x="46857" y="46713"/>
                </a:lnTo>
                <a:lnTo>
                  <a:pt x="59710" y="38054"/>
                </a:lnTo>
                <a:lnTo>
                  <a:pt x="75390" y="34878"/>
                </a:lnTo>
                <a:lnTo>
                  <a:pt x="255421" y="34878"/>
                </a:lnTo>
                <a:lnTo>
                  <a:pt x="250616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34"/>
                </a:lnTo>
                <a:close/>
              </a:path>
              <a:path w="266700" h="175259" extrusionOk="0">
                <a:moveTo>
                  <a:pt x="191198" y="34878"/>
                </a:moveTo>
                <a:lnTo>
                  <a:pt x="75390" y="34878"/>
                </a:lnTo>
                <a:lnTo>
                  <a:pt x="91072" y="38068"/>
                </a:lnTo>
                <a:lnTo>
                  <a:pt x="103928" y="46752"/>
                </a:lnTo>
                <a:lnTo>
                  <a:pt x="112623" y="59598"/>
                </a:lnTo>
                <a:lnTo>
                  <a:pt x="115818" y="75275"/>
                </a:lnTo>
                <a:lnTo>
                  <a:pt x="115818" y="175219"/>
                </a:lnTo>
                <a:lnTo>
                  <a:pt x="150686" y="175219"/>
                </a:lnTo>
                <a:lnTo>
                  <a:pt x="150686" y="75275"/>
                </a:lnTo>
                <a:lnTo>
                  <a:pt x="153896" y="59554"/>
                </a:lnTo>
                <a:lnTo>
                  <a:pt x="162622" y="46713"/>
                </a:lnTo>
                <a:lnTo>
                  <a:pt x="175507" y="38054"/>
                </a:lnTo>
                <a:lnTo>
                  <a:pt x="191198" y="34878"/>
                </a:lnTo>
                <a:close/>
              </a:path>
              <a:path w="266700" h="175259" extrusionOk="0">
                <a:moveTo>
                  <a:pt x="255421" y="34878"/>
                </a:moveTo>
                <a:lnTo>
                  <a:pt x="191198" y="34878"/>
                </a:lnTo>
                <a:lnTo>
                  <a:pt x="206878" y="38068"/>
                </a:lnTo>
                <a:lnTo>
                  <a:pt x="219731" y="46752"/>
                </a:lnTo>
                <a:lnTo>
                  <a:pt x="228422" y="59598"/>
                </a:lnTo>
                <a:lnTo>
                  <a:pt x="231615" y="75275"/>
                </a:lnTo>
                <a:lnTo>
                  <a:pt x="231615" y="175219"/>
                </a:lnTo>
                <a:lnTo>
                  <a:pt x="266484" y="175219"/>
                </a:lnTo>
                <a:lnTo>
                  <a:pt x="266484" y="75275"/>
                </a:lnTo>
                <a:lnTo>
                  <a:pt x="261280" y="44187"/>
                </a:lnTo>
                <a:lnTo>
                  <a:pt x="255421" y="34878"/>
                </a:lnTo>
                <a:close/>
              </a:path>
              <a:path w="266700" h="175259" extrusionOk="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6" y="27245"/>
                </a:lnTo>
                <a:lnTo>
                  <a:pt x="246344" y="20458"/>
                </a:lnTo>
                <a:lnTo>
                  <a:pt x="223180" y="5319"/>
                </a:lnTo>
                <a:lnTo>
                  <a:pt x="193292" y="0"/>
                </a:lnTo>
                <a:close/>
              </a:path>
              <a:path w="266700" h="175259" extrusionOk="0">
                <a:moveTo>
                  <a:pt x="77390" y="0"/>
                </a:moveTo>
                <a:lnTo>
                  <a:pt x="63322" y="1525"/>
                </a:lnTo>
                <a:lnTo>
                  <a:pt x="51504" y="5429"/>
                </a:lnTo>
                <a:lnTo>
                  <a:pt x="42026" y="10698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7"/>
          <p:cNvSpPr/>
          <p:nvPr/>
        </p:nvSpPr>
        <p:spPr>
          <a:xfrm>
            <a:off x="7972472" y="334556"/>
            <a:ext cx="170754" cy="164187"/>
          </a:xfrm>
          <a:custGeom>
            <a:avLst/>
            <a:gdLst/>
            <a:ahLst/>
            <a:cxnLst/>
            <a:rect l="l" t="t" r="r" b="b"/>
            <a:pathLst>
              <a:path w="375284" h="375284" extrusionOk="0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6" y="237229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7"/>
                </a:lnTo>
                <a:lnTo>
                  <a:pt x="242885" y="366463"/>
                </a:lnTo>
                <a:lnTo>
                  <a:pt x="268887" y="356242"/>
                </a:lnTo>
                <a:lnTo>
                  <a:pt x="293289" y="342125"/>
                </a:lnTo>
                <a:lnTo>
                  <a:pt x="293813" y="341769"/>
                </a:lnTo>
                <a:lnTo>
                  <a:pt x="289061" y="336241"/>
                </a:lnTo>
                <a:lnTo>
                  <a:pt x="187533" y="336241"/>
                </a:lnTo>
                <a:lnTo>
                  <a:pt x="140514" y="328634"/>
                </a:lnTo>
                <a:lnTo>
                  <a:pt x="99621" y="307465"/>
                </a:lnTo>
                <a:lnTo>
                  <a:pt x="67338" y="275208"/>
                </a:lnTo>
                <a:lnTo>
                  <a:pt x="46148" y="234340"/>
                </a:lnTo>
                <a:lnTo>
                  <a:pt x="38532" y="187334"/>
                </a:lnTo>
                <a:lnTo>
                  <a:pt x="46148" y="140318"/>
                </a:lnTo>
                <a:lnTo>
                  <a:pt x="67338" y="99444"/>
                </a:lnTo>
                <a:lnTo>
                  <a:pt x="99621" y="67184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8" y="38407"/>
                </a:lnTo>
                <a:lnTo>
                  <a:pt x="282155" y="25625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w="375284" h="375284" extrusionOk="0">
                <a:moveTo>
                  <a:pt x="268578" y="312409"/>
                </a:moveTo>
                <a:lnTo>
                  <a:pt x="268054" y="312639"/>
                </a:lnTo>
                <a:lnTo>
                  <a:pt x="249352" y="322816"/>
                </a:lnTo>
                <a:lnTo>
                  <a:pt x="229525" y="330208"/>
                </a:lnTo>
                <a:lnTo>
                  <a:pt x="208833" y="334716"/>
                </a:lnTo>
                <a:lnTo>
                  <a:pt x="187533" y="336241"/>
                </a:lnTo>
                <a:lnTo>
                  <a:pt x="289061" y="336241"/>
                </a:lnTo>
                <a:lnTo>
                  <a:pt x="268578" y="312409"/>
                </a:lnTo>
                <a:close/>
              </a:path>
              <a:path w="375284" h="375284" extrusionOk="0">
                <a:moveTo>
                  <a:pt x="359261" y="254149"/>
                </a:moveTo>
                <a:lnTo>
                  <a:pt x="254651" y="254149"/>
                </a:lnTo>
                <a:lnTo>
                  <a:pt x="263675" y="265140"/>
                </a:lnTo>
                <a:lnTo>
                  <a:pt x="274770" y="273633"/>
                </a:lnTo>
                <a:lnTo>
                  <a:pt x="287536" y="279372"/>
                </a:lnTo>
                <a:lnTo>
                  <a:pt x="301571" y="28210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41"/>
                </a:lnTo>
                <a:lnTo>
                  <a:pt x="359261" y="254149"/>
                </a:lnTo>
                <a:close/>
              </a:path>
              <a:path w="375284" h="375284" extrusionOk="0">
                <a:moveTo>
                  <a:pt x="187428" y="92552"/>
                </a:moveTo>
                <a:lnTo>
                  <a:pt x="150563" y="100011"/>
                </a:lnTo>
                <a:lnTo>
                  <a:pt x="120402" y="120341"/>
                </a:lnTo>
                <a:lnTo>
                  <a:pt x="100037" y="150473"/>
                </a:lnTo>
                <a:lnTo>
                  <a:pt x="92562" y="187334"/>
                </a:lnTo>
                <a:lnTo>
                  <a:pt x="100037" y="224189"/>
                </a:lnTo>
                <a:lnTo>
                  <a:pt x="120402" y="254318"/>
                </a:lnTo>
                <a:lnTo>
                  <a:pt x="150563" y="274647"/>
                </a:lnTo>
                <a:lnTo>
                  <a:pt x="187428" y="282106"/>
                </a:lnTo>
                <a:lnTo>
                  <a:pt x="206148" y="280265"/>
                </a:lnTo>
                <a:lnTo>
                  <a:pt x="223867" y="274865"/>
                </a:lnTo>
                <a:lnTo>
                  <a:pt x="240172" y="266097"/>
                </a:lnTo>
                <a:lnTo>
                  <a:pt x="254651" y="254149"/>
                </a:lnTo>
                <a:lnTo>
                  <a:pt x="359261" y="254149"/>
                </a:lnTo>
                <a:lnTo>
                  <a:pt x="359364" y="254021"/>
                </a:lnTo>
                <a:lnTo>
                  <a:pt x="364849" y="244450"/>
                </a:lnTo>
                <a:lnTo>
                  <a:pt x="365097" y="243814"/>
                </a:lnTo>
                <a:lnTo>
                  <a:pt x="304702" y="243814"/>
                </a:lnTo>
                <a:lnTo>
                  <a:pt x="304226" y="243699"/>
                </a:lnTo>
                <a:lnTo>
                  <a:pt x="187533" y="243699"/>
                </a:lnTo>
                <a:lnTo>
                  <a:pt x="165611" y="239267"/>
                </a:lnTo>
                <a:lnTo>
                  <a:pt x="147704" y="227182"/>
                </a:lnTo>
                <a:lnTo>
                  <a:pt x="135629" y="209265"/>
                </a:lnTo>
                <a:lnTo>
                  <a:pt x="131200" y="187334"/>
                </a:lnTo>
                <a:lnTo>
                  <a:pt x="135629" y="165393"/>
                </a:lnTo>
                <a:lnTo>
                  <a:pt x="147704" y="147473"/>
                </a:lnTo>
                <a:lnTo>
                  <a:pt x="165611" y="135390"/>
                </a:lnTo>
                <a:lnTo>
                  <a:pt x="187533" y="130959"/>
                </a:lnTo>
                <a:lnTo>
                  <a:pt x="261662" y="130959"/>
                </a:lnTo>
                <a:lnTo>
                  <a:pt x="254494" y="120341"/>
                </a:lnTo>
                <a:lnTo>
                  <a:pt x="224338" y="100011"/>
                </a:lnTo>
                <a:lnTo>
                  <a:pt x="187428" y="92552"/>
                </a:lnTo>
                <a:close/>
              </a:path>
              <a:path w="375284" h="375284" extrusionOk="0">
                <a:moveTo>
                  <a:pt x="298708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4"/>
                </a:lnTo>
                <a:lnTo>
                  <a:pt x="307826" y="99444"/>
                </a:lnTo>
                <a:lnTo>
                  <a:pt x="329022" y="140318"/>
                </a:lnTo>
                <a:lnTo>
                  <a:pt x="336638" y="187334"/>
                </a:lnTo>
                <a:lnTo>
                  <a:pt x="336421" y="195346"/>
                </a:lnTo>
                <a:lnTo>
                  <a:pt x="320932" y="239178"/>
                </a:lnTo>
                <a:lnTo>
                  <a:pt x="304702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41"/>
                </a:lnTo>
                <a:lnTo>
                  <a:pt x="372858" y="216794"/>
                </a:lnTo>
                <a:lnTo>
                  <a:pt x="374098" y="207586"/>
                </a:lnTo>
                <a:lnTo>
                  <a:pt x="374828" y="197854"/>
                </a:lnTo>
                <a:lnTo>
                  <a:pt x="375067" y="187334"/>
                </a:lnTo>
                <a:lnTo>
                  <a:pt x="368396" y="137609"/>
                </a:lnTo>
                <a:lnTo>
                  <a:pt x="349483" y="92880"/>
                </a:lnTo>
                <a:lnTo>
                  <a:pt x="320134" y="54951"/>
                </a:lnTo>
                <a:lnTo>
                  <a:pt x="298708" y="38407"/>
                </a:lnTo>
                <a:close/>
              </a:path>
              <a:path w="375284" h="375284" extrusionOk="0">
                <a:moveTo>
                  <a:pt x="261662" y="130959"/>
                </a:moveTo>
                <a:lnTo>
                  <a:pt x="187533" y="130959"/>
                </a:lnTo>
                <a:lnTo>
                  <a:pt x="209517" y="135408"/>
                </a:lnTo>
                <a:lnTo>
                  <a:pt x="227459" y="147520"/>
                </a:lnTo>
                <a:lnTo>
                  <a:pt x="239549" y="165446"/>
                </a:lnTo>
                <a:lnTo>
                  <a:pt x="243982" y="187334"/>
                </a:lnTo>
                <a:lnTo>
                  <a:pt x="239549" y="209265"/>
                </a:lnTo>
                <a:lnTo>
                  <a:pt x="227459" y="227182"/>
                </a:lnTo>
                <a:lnTo>
                  <a:pt x="209517" y="239267"/>
                </a:lnTo>
                <a:lnTo>
                  <a:pt x="187533" y="243699"/>
                </a:lnTo>
                <a:lnTo>
                  <a:pt x="304226" y="243699"/>
                </a:lnTo>
                <a:lnTo>
                  <a:pt x="296888" y="241926"/>
                </a:lnTo>
                <a:lnTo>
                  <a:pt x="289694" y="237229"/>
                </a:lnTo>
                <a:lnTo>
                  <a:pt x="284401" y="229338"/>
                </a:lnTo>
                <a:lnTo>
                  <a:pt x="282295" y="217867"/>
                </a:lnTo>
                <a:lnTo>
                  <a:pt x="282295" y="187334"/>
                </a:lnTo>
                <a:lnTo>
                  <a:pt x="274834" y="150473"/>
                </a:lnTo>
                <a:lnTo>
                  <a:pt x="261662" y="130959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7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7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7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7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7"/>
          <p:cNvSpPr/>
          <p:nvPr/>
        </p:nvSpPr>
        <p:spPr>
          <a:xfrm>
            <a:off x="863226" y="360793"/>
            <a:ext cx="2423100" cy="1443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7"/>
          <p:cNvSpPr txBox="1">
            <a:spLocks noGrp="1"/>
          </p:cNvSpPr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7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7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7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>
            <a:spLocks noGrp="1"/>
          </p:cNvSpPr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8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8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8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>
            <a:spLocks noGrp="1"/>
          </p:cNvSpPr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9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9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9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0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30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>
            <a:spLocks noGrp="1"/>
          </p:cNvSpPr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2"/>
          <p:cNvSpPr txBox="1">
            <a:spLocks noGrp="1"/>
          </p:cNvSpPr>
          <p:nvPr>
            <p:ph type="body" idx="1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32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3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/>
          <p:nvPr/>
        </p:nvSpPr>
        <p:spPr>
          <a:xfrm>
            <a:off x="7725538" y="378754"/>
            <a:ext cx="60300" cy="7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4"/>
          <p:cNvSpPr/>
          <p:nvPr/>
        </p:nvSpPr>
        <p:spPr>
          <a:xfrm>
            <a:off x="7644430" y="378592"/>
            <a:ext cx="69600" cy="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4"/>
          <p:cNvSpPr/>
          <p:nvPr/>
        </p:nvSpPr>
        <p:spPr>
          <a:xfrm>
            <a:off x="7618169" y="380539"/>
            <a:ext cx="0" cy="74732"/>
          </a:xfrm>
          <a:custGeom>
            <a:avLst/>
            <a:gdLst/>
            <a:ahLst/>
            <a:cxnLst/>
            <a:rect l="l" t="t" r="r" b="b"/>
            <a:pathLst>
              <a:path w="120000" h="170815" extrusionOk="0">
                <a:moveTo>
                  <a:pt x="0" y="0"/>
                </a:moveTo>
                <a:lnTo>
                  <a:pt x="0" y="170801"/>
                </a:lnTo>
              </a:path>
            </a:pathLst>
          </a:custGeom>
          <a:noFill/>
          <a:ln w="35500" cap="flat" cmpd="sng">
            <a:solidFill>
              <a:srgbClr val="0809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4"/>
          <p:cNvSpPr/>
          <p:nvPr/>
        </p:nvSpPr>
        <p:spPr>
          <a:xfrm>
            <a:off x="7607904" y="347889"/>
            <a:ext cx="20802" cy="20280"/>
          </a:xfrm>
          <a:custGeom>
            <a:avLst/>
            <a:gdLst/>
            <a:ahLst/>
            <a:cxnLst/>
            <a:rect l="l" t="t" r="r" b="b"/>
            <a:pathLst>
              <a:path w="45719" h="46355" extrusionOk="0">
                <a:moveTo>
                  <a:pt x="29109" y="0"/>
                </a:moveTo>
                <a:lnTo>
                  <a:pt x="16125" y="0"/>
                </a:lnTo>
                <a:lnTo>
                  <a:pt x="10575" y="2041"/>
                </a:lnTo>
                <a:lnTo>
                  <a:pt x="6491" y="6481"/>
                </a:lnTo>
                <a:lnTo>
                  <a:pt x="2094" y="10921"/>
                </a:lnTo>
                <a:lnTo>
                  <a:pt x="0" y="16386"/>
                </a:lnTo>
                <a:lnTo>
                  <a:pt x="0" y="29370"/>
                </a:lnTo>
                <a:lnTo>
                  <a:pt x="2094" y="3482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57"/>
                </a:lnTo>
                <a:lnTo>
                  <a:pt x="29109" y="45757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26"/>
                </a:lnTo>
                <a:lnTo>
                  <a:pt x="45119" y="29370"/>
                </a:lnTo>
                <a:lnTo>
                  <a:pt x="45119" y="16386"/>
                </a:lnTo>
                <a:lnTo>
                  <a:pt x="43035" y="10921"/>
                </a:lnTo>
                <a:lnTo>
                  <a:pt x="38637" y="6481"/>
                </a:lnTo>
                <a:lnTo>
                  <a:pt x="34553" y="2041"/>
                </a:lnTo>
                <a:lnTo>
                  <a:pt x="29109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4"/>
          <p:cNvSpPr/>
          <p:nvPr/>
        </p:nvSpPr>
        <p:spPr>
          <a:xfrm>
            <a:off x="7462026" y="378592"/>
            <a:ext cx="129900" cy="78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4"/>
          <p:cNvSpPr/>
          <p:nvPr/>
        </p:nvSpPr>
        <p:spPr>
          <a:xfrm>
            <a:off x="7364967" y="350287"/>
            <a:ext cx="84000" cy="105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4"/>
          <p:cNvSpPr/>
          <p:nvPr/>
        </p:nvSpPr>
        <p:spPr>
          <a:xfrm>
            <a:off x="7304674" y="380539"/>
            <a:ext cx="49406" cy="74732"/>
          </a:xfrm>
          <a:custGeom>
            <a:avLst/>
            <a:gdLst/>
            <a:ahLst/>
            <a:cxnLst/>
            <a:rect l="l" t="t" r="r" b="b"/>
            <a:pathLst>
              <a:path w="108584" h="170815" extrusionOk="0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280" y="170801"/>
                </a:lnTo>
                <a:lnTo>
                  <a:pt x="108268" y="170801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4"/>
          <p:cNvSpPr/>
          <p:nvPr/>
        </p:nvSpPr>
        <p:spPr>
          <a:xfrm>
            <a:off x="7295980" y="350144"/>
            <a:ext cx="0" cy="105291"/>
          </a:xfrm>
          <a:custGeom>
            <a:avLst/>
            <a:gdLst/>
            <a:ahLst/>
            <a:cxnLst/>
            <a:rect l="l" t="t" r="r" b="b"/>
            <a:pathLst>
              <a:path w="120000" h="240665" extrusionOk="0">
                <a:moveTo>
                  <a:pt x="0" y="0"/>
                </a:moveTo>
                <a:lnTo>
                  <a:pt x="0" y="240128"/>
                </a:lnTo>
              </a:path>
            </a:pathLst>
          </a:custGeom>
          <a:noFill/>
          <a:ln w="35500" cap="flat" cmpd="sng">
            <a:solidFill>
              <a:srgbClr val="0809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4"/>
          <p:cNvSpPr/>
          <p:nvPr/>
        </p:nvSpPr>
        <p:spPr>
          <a:xfrm>
            <a:off x="7196755" y="378479"/>
            <a:ext cx="78000" cy="78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4"/>
          <p:cNvSpPr/>
          <p:nvPr/>
        </p:nvSpPr>
        <p:spPr>
          <a:xfrm>
            <a:off x="7107367" y="378476"/>
            <a:ext cx="78000" cy="78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4"/>
          <p:cNvSpPr/>
          <p:nvPr/>
        </p:nvSpPr>
        <p:spPr>
          <a:xfrm>
            <a:off x="6996020" y="349028"/>
            <a:ext cx="98100" cy="108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34"/>
          <p:cNvSpPr/>
          <p:nvPr/>
        </p:nvSpPr>
        <p:spPr>
          <a:xfrm>
            <a:off x="6850237" y="325188"/>
            <a:ext cx="99390" cy="168354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48061" y="35644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9"/>
                </a:lnTo>
                <a:lnTo>
                  <a:pt x="107422" y="371279"/>
                </a:lnTo>
                <a:lnTo>
                  <a:pt x="120773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49"/>
                </a:lnTo>
                <a:close/>
              </a:path>
              <a:path w="218440" h="384809" extrusionOk="0">
                <a:moveTo>
                  <a:pt x="191934" y="243186"/>
                </a:moveTo>
                <a:lnTo>
                  <a:pt x="146278" y="243186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34"/>
                </a:lnTo>
                <a:lnTo>
                  <a:pt x="160204" y="258096"/>
                </a:lnTo>
                <a:lnTo>
                  <a:pt x="160204" y="269248"/>
                </a:lnTo>
                <a:lnTo>
                  <a:pt x="137901" y="308058"/>
                </a:lnTo>
                <a:lnTo>
                  <a:pt x="115504" y="314807"/>
                </a:lnTo>
                <a:lnTo>
                  <a:pt x="113190" y="322398"/>
                </a:lnTo>
                <a:lnTo>
                  <a:pt x="106135" y="337053"/>
                </a:lnTo>
                <a:lnTo>
                  <a:pt x="94997" y="348639"/>
                </a:lnTo>
                <a:lnTo>
                  <a:pt x="80678" y="356255"/>
                </a:lnTo>
                <a:lnTo>
                  <a:pt x="64081" y="358994"/>
                </a:lnTo>
                <a:lnTo>
                  <a:pt x="120773" y="358994"/>
                </a:lnTo>
                <a:lnTo>
                  <a:pt x="123821" y="356189"/>
                </a:lnTo>
                <a:lnTo>
                  <a:pt x="135283" y="336921"/>
                </a:lnTo>
                <a:lnTo>
                  <a:pt x="155510" y="327222"/>
                </a:lnTo>
                <a:lnTo>
                  <a:pt x="171526" y="311872"/>
                </a:lnTo>
                <a:lnTo>
                  <a:pt x="182064" y="292129"/>
                </a:lnTo>
                <a:lnTo>
                  <a:pt x="185858" y="269248"/>
                </a:lnTo>
                <a:lnTo>
                  <a:pt x="185753" y="255866"/>
                </a:lnTo>
                <a:lnTo>
                  <a:pt x="183868" y="248976"/>
                </a:lnTo>
                <a:lnTo>
                  <a:pt x="191934" y="243186"/>
                </a:lnTo>
                <a:close/>
              </a:path>
              <a:path w="218440" h="384809" extrusionOk="0">
                <a:moveTo>
                  <a:pt x="84604" y="256431"/>
                </a:moveTo>
                <a:lnTo>
                  <a:pt x="83348" y="256431"/>
                </a:lnTo>
                <a:lnTo>
                  <a:pt x="73332" y="258446"/>
                </a:lnTo>
                <a:lnTo>
                  <a:pt x="65181" y="263939"/>
                </a:lnTo>
                <a:lnTo>
                  <a:pt x="59700" y="272087"/>
                </a:lnTo>
                <a:lnTo>
                  <a:pt x="57694" y="282064"/>
                </a:lnTo>
                <a:lnTo>
                  <a:pt x="59700" y="292049"/>
                </a:lnTo>
                <a:lnTo>
                  <a:pt x="65181" y="300204"/>
                </a:lnTo>
                <a:lnTo>
                  <a:pt x="73332" y="305702"/>
                </a:lnTo>
                <a:lnTo>
                  <a:pt x="83348" y="307718"/>
                </a:lnTo>
                <a:lnTo>
                  <a:pt x="93320" y="305702"/>
                </a:lnTo>
                <a:lnTo>
                  <a:pt x="101475" y="300204"/>
                </a:lnTo>
                <a:lnTo>
                  <a:pt x="106981" y="292049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35"/>
                </a:lnTo>
                <a:lnTo>
                  <a:pt x="120029" y="256725"/>
                </a:lnTo>
                <a:lnTo>
                  <a:pt x="87222" y="256725"/>
                </a:lnTo>
                <a:lnTo>
                  <a:pt x="85861" y="256526"/>
                </a:lnTo>
                <a:lnTo>
                  <a:pt x="84604" y="256431"/>
                </a:lnTo>
                <a:close/>
              </a:path>
              <a:path w="218440" h="384809" extrusionOk="0">
                <a:moveTo>
                  <a:pt x="145744" y="218204"/>
                </a:moveTo>
                <a:lnTo>
                  <a:pt x="109518" y="230407"/>
                </a:lnTo>
                <a:lnTo>
                  <a:pt x="87222" y="256725"/>
                </a:lnTo>
                <a:lnTo>
                  <a:pt x="120029" y="256725"/>
                </a:lnTo>
                <a:lnTo>
                  <a:pt x="126907" y="248128"/>
                </a:lnTo>
                <a:lnTo>
                  <a:pt x="133608" y="244547"/>
                </a:lnTo>
                <a:lnTo>
                  <a:pt x="146278" y="243186"/>
                </a:lnTo>
                <a:lnTo>
                  <a:pt x="191934" y="243186"/>
                </a:lnTo>
                <a:lnTo>
                  <a:pt x="197711" y="239038"/>
                </a:lnTo>
                <a:lnTo>
                  <a:pt x="207134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w="218440" h="384809" extrusionOk="0">
                <a:moveTo>
                  <a:pt x="207138" y="157188"/>
                </a:moveTo>
                <a:lnTo>
                  <a:pt x="169534" y="157188"/>
                </a:lnTo>
                <a:lnTo>
                  <a:pt x="178734" y="163009"/>
                </a:lnTo>
                <a:lnTo>
                  <a:pt x="185917" y="171137"/>
                </a:lnTo>
                <a:lnTo>
                  <a:pt x="190588" y="181073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4" y="227459"/>
                </a:lnTo>
                <a:lnTo>
                  <a:pt x="208462" y="225826"/>
                </a:lnTo>
                <a:lnTo>
                  <a:pt x="215423" y="210025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5"/>
                </a:lnTo>
                <a:lnTo>
                  <a:pt x="207138" y="157188"/>
                </a:lnTo>
                <a:close/>
              </a:path>
              <a:path w="218440" h="384809" extrusionOk="0">
                <a:moveTo>
                  <a:pt x="64081" y="0"/>
                </a:moveTo>
                <a:lnTo>
                  <a:pt x="25591" y="13437"/>
                </a:lnTo>
                <a:lnTo>
                  <a:pt x="3939" y="50109"/>
                </a:lnTo>
                <a:lnTo>
                  <a:pt x="0" y="83337"/>
                </a:lnTo>
                <a:lnTo>
                  <a:pt x="0" y="110227"/>
                </a:lnTo>
                <a:lnTo>
                  <a:pt x="14030" y="150278"/>
                </a:lnTo>
                <a:lnTo>
                  <a:pt x="40208" y="182989"/>
                </a:lnTo>
                <a:lnTo>
                  <a:pt x="39056" y="185879"/>
                </a:lnTo>
                <a:lnTo>
                  <a:pt x="38428" y="189030"/>
                </a:lnTo>
                <a:lnTo>
                  <a:pt x="38428" y="192318"/>
                </a:lnTo>
                <a:lnTo>
                  <a:pt x="40448" y="202302"/>
                </a:lnTo>
                <a:lnTo>
                  <a:pt x="45954" y="210453"/>
                </a:lnTo>
                <a:lnTo>
                  <a:pt x="54109" y="215947"/>
                </a:lnTo>
                <a:lnTo>
                  <a:pt x="64081" y="217961"/>
                </a:lnTo>
                <a:lnTo>
                  <a:pt x="74053" y="215947"/>
                </a:lnTo>
                <a:lnTo>
                  <a:pt x="82209" y="210453"/>
                </a:lnTo>
                <a:lnTo>
                  <a:pt x="87714" y="202302"/>
                </a:lnTo>
                <a:lnTo>
                  <a:pt x="89735" y="192318"/>
                </a:lnTo>
                <a:lnTo>
                  <a:pt x="87714" y="182339"/>
                </a:lnTo>
                <a:lnTo>
                  <a:pt x="82209" y="174188"/>
                </a:lnTo>
                <a:lnTo>
                  <a:pt x="74053" y="168691"/>
                </a:lnTo>
                <a:lnTo>
                  <a:pt x="65532" y="166968"/>
                </a:lnTo>
                <a:lnTo>
                  <a:pt x="60207" y="166968"/>
                </a:lnTo>
                <a:lnTo>
                  <a:pt x="34030" y="134247"/>
                </a:lnTo>
                <a:lnTo>
                  <a:pt x="30400" y="128791"/>
                </a:lnTo>
                <a:lnTo>
                  <a:pt x="27800" y="122955"/>
                </a:lnTo>
                <a:lnTo>
                  <a:pt x="26196" y="116705"/>
                </a:lnTo>
                <a:lnTo>
                  <a:pt x="25653" y="110227"/>
                </a:lnTo>
                <a:lnTo>
                  <a:pt x="25653" y="83337"/>
                </a:lnTo>
                <a:lnTo>
                  <a:pt x="36752" y="38836"/>
                </a:lnTo>
                <a:lnTo>
                  <a:pt x="64081" y="25643"/>
                </a:lnTo>
                <a:lnTo>
                  <a:pt x="120759" y="25643"/>
                </a:lnTo>
                <a:lnTo>
                  <a:pt x="107422" y="13367"/>
                </a:lnTo>
                <a:lnTo>
                  <a:pt x="87153" y="3521"/>
                </a:lnTo>
                <a:lnTo>
                  <a:pt x="64081" y="0"/>
                </a:lnTo>
                <a:close/>
              </a:path>
              <a:path w="218440" h="384809" extrusionOk="0">
                <a:moveTo>
                  <a:pt x="64081" y="166675"/>
                </a:moveTo>
                <a:lnTo>
                  <a:pt x="62720" y="166675"/>
                </a:lnTo>
                <a:lnTo>
                  <a:pt x="61464" y="166780"/>
                </a:lnTo>
                <a:lnTo>
                  <a:pt x="60207" y="166968"/>
                </a:lnTo>
                <a:lnTo>
                  <a:pt x="65532" y="166968"/>
                </a:lnTo>
                <a:lnTo>
                  <a:pt x="64081" y="166675"/>
                </a:lnTo>
                <a:close/>
              </a:path>
              <a:path w="218440" h="384809" extrusionOk="0">
                <a:moveTo>
                  <a:pt x="120043" y="127933"/>
                </a:moveTo>
                <a:lnTo>
                  <a:pt x="87222" y="127933"/>
                </a:lnTo>
                <a:lnTo>
                  <a:pt x="102195" y="146770"/>
                </a:lnTo>
                <a:lnTo>
                  <a:pt x="137378" y="166298"/>
                </a:lnTo>
                <a:lnTo>
                  <a:pt x="145744" y="166437"/>
                </a:lnTo>
                <a:lnTo>
                  <a:pt x="154045" y="165030"/>
                </a:lnTo>
                <a:lnTo>
                  <a:pt x="162050" y="161979"/>
                </a:lnTo>
                <a:lnTo>
                  <a:pt x="169534" y="157188"/>
                </a:lnTo>
                <a:lnTo>
                  <a:pt x="207138" y="157188"/>
                </a:lnTo>
                <a:lnTo>
                  <a:pt x="197711" y="145604"/>
                </a:lnTo>
                <a:lnTo>
                  <a:pt x="191938" y="141461"/>
                </a:lnTo>
                <a:lnTo>
                  <a:pt x="146278" y="141461"/>
                </a:lnTo>
                <a:lnTo>
                  <a:pt x="133608" y="140100"/>
                </a:lnTo>
                <a:lnTo>
                  <a:pt x="126907" y="136508"/>
                </a:lnTo>
                <a:lnTo>
                  <a:pt x="120043" y="127933"/>
                </a:lnTo>
                <a:close/>
              </a:path>
              <a:path w="218440" h="384809" extrusionOk="0">
                <a:moveTo>
                  <a:pt x="120759" y="25643"/>
                </a:moveTo>
                <a:lnTo>
                  <a:pt x="64081" y="25643"/>
                </a:lnTo>
                <a:lnTo>
                  <a:pt x="80678" y="28384"/>
                </a:lnTo>
                <a:lnTo>
                  <a:pt x="94997" y="36002"/>
                </a:lnTo>
                <a:lnTo>
                  <a:pt x="106135" y="47593"/>
                </a:lnTo>
                <a:lnTo>
                  <a:pt x="113190" y="62249"/>
                </a:lnTo>
                <a:lnTo>
                  <a:pt x="115504" y="69830"/>
                </a:lnTo>
                <a:lnTo>
                  <a:pt x="123242" y="71212"/>
                </a:lnTo>
                <a:lnTo>
                  <a:pt x="137901" y="76583"/>
                </a:lnTo>
                <a:lnTo>
                  <a:pt x="149619" y="86422"/>
                </a:lnTo>
                <a:lnTo>
                  <a:pt x="157390" y="99703"/>
                </a:lnTo>
                <a:lnTo>
                  <a:pt x="160204" y="115399"/>
                </a:lnTo>
                <a:lnTo>
                  <a:pt x="160204" y="126540"/>
                </a:lnTo>
                <a:lnTo>
                  <a:pt x="159366" y="130624"/>
                </a:lnTo>
                <a:lnTo>
                  <a:pt x="156225" y="134383"/>
                </a:lnTo>
                <a:lnTo>
                  <a:pt x="152037" y="139524"/>
                </a:lnTo>
                <a:lnTo>
                  <a:pt x="146278" y="141461"/>
                </a:lnTo>
                <a:lnTo>
                  <a:pt x="191938" y="141461"/>
                </a:lnTo>
                <a:lnTo>
                  <a:pt x="183868" y="135671"/>
                </a:lnTo>
                <a:lnTo>
                  <a:pt x="185738" y="128846"/>
                </a:lnTo>
                <a:lnTo>
                  <a:pt x="171526" y="72767"/>
                </a:lnTo>
                <a:lnTo>
                  <a:pt x="135283" y="47726"/>
                </a:lnTo>
                <a:lnTo>
                  <a:pt x="123821" y="28461"/>
                </a:lnTo>
                <a:lnTo>
                  <a:pt x="120759" y="25643"/>
                </a:lnTo>
                <a:close/>
              </a:path>
              <a:path w="218440" h="384809" extrusionOk="0">
                <a:moveTo>
                  <a:pt x="83348" y="76929"/>
                </a:moveTo>
                <a:lnTo>
                  <a:pt x="73332" y="78944"/>
                </a:lnTo>
                <a:lnTo>
                  <a:pt x="65181" y="84438"/>
                </a:lnTo>
                <a:lnTo>
                  <a:pt x="59700" y="92589"/>
                </a:lnTo>
                <a:lnTo>
                  <a:pt x="57694" y="102572"/>
                </a:lnTo>
                <a:lnTo>
                  <a:pt x="59700" y="112551"/>
                </a:lnTo>
                <a:lnTo>
                  <a:pt x="65181" y="120703"/>
                </a:lnTo>
                <a:lnTo>
                  <a:pt x="73332" y="126200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33"/>
                </a:lnTo>
                <a:lnTo>
                  <a:pt x="120043" y="127933"/>
                </a:lnTo>
                <a:lnTo>
                  <a:pt x="107221" y="11191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72"/>
                </a:lnTo>
                <a:lnTo>
                  <a:pt x="106981" y="92589"/>
                </a:lnTo>
                <a:lnTo>
                  <a:pt x="101475" y="84438"/>
                </a:lnTo>
                <a:lnTo>
                  <a:pt x="93320" y="78944"/>
                </a:lnTo>
                <a:lnTo>
                  <a:pt x="83348" y="76929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4"/>
          <p:cNvSpPr/>
          <p:nvPr/>
        </p:nvSpPr>
        <p:spPr>
          <a:xfrm>
            <a:off x="6762750" y="325188"/>
            <a:ext cx="99390" cy="168354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162194" y="0"/>
                </a:moveTo>
                <a:lnTo>
                  <a:pt x="153806" y="0"/>
                </a:lnTo>
                <a:lnTo>
                  <a:pt x="130747" y="3521"/>
                </a:lnTo>
                <a:lnTo>
                  <a:pt x="110492" y="13367"/>
                </a:lnTo>
                <a:lnTo>
                  <a:pt x="94123" y="28461"/>
                </a:lnTo>
                <a:lnTo>
                  <a:pt x="82719" y="47726"/>
                </a:lnTo>
                <a:lnTo>
                  <a:pt x="62432" y="57419"/>
                </a:lnTo>
                <a:lnTo>
                  <a:pt x="46386" y="72767"/>
                </a:lnTo>
                <a:lnTo>
                  <a:pt x="35836" y="92512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60"/>
                </a:lnTo>
                <a:lnTo>
                  <a:pt x="20231" y="145600"/>
                </a:lnTo>
                <a:lnTo>
                  <a:pt x="9449" y="158814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5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6"/>
                </a:lnTo>
                <a:lnTo>
                  <a:pt x="181023" y="378618"/>
                </a:lnTo>
                <a:lnTo>
                  <a:pt x="192347" y="371205"/>
                </a:lnTo>
                <a:lnTo>
                  <a:pt x="201878" y="360973"/>
                </a:lnTo>
                <a:lnTo>
                  <a:pt x="203033" y="358994"/>
                </a:lnTo>
                <a:lnTo>
                  <a:pt x="153806" y="358994"/>
                </a:lnTo>
                <a:lnTo>
                  <a:pt x="137260" y="356255"/>
                </a:lnTo>
                <a:lnTo>
                  <a:pt x="122939" y="348639"/>
                </a:lnTo>
                <a:lnTo>
                  <a:pt x="111778" y="337053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58"/>
                </a:lnTo>
                <a:lnTo>
                  <a:pt x="68283" y="298217"/>
                </a:lnTo>
                <a:lnTo>
                  <a:pt x="60510" y="284938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34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0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7"/>
                </a:lnTo>
                <a:lnTo>
                  <a:pt x="31988" y="213505"/>
                </a:lnTo>
                <a:lnTo>
                  <a:pt x="27319" y="203565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7"/>
                </a:lnTo>
                <a:lnTo>
                  <a:pt x="39170" y="163009"/>
                </a:lnTo>
                <a:lnTo>
                  <a:pt x="48375" y="157188"/>
                </a:lnTo>
                <a:lnTo>
                  <a:pt x="104108" y="15718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24"/>
                </a:lnTo>
                <a:lnTo>
                  <a:pt x="61673" y="134383"/>
                </a:lnTo>
                <a:lnTo>
                  <a:pt x="58532" y="130624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40"/>
                </a:lnTo>
                <a:lnTo>
                  <a:pt x="162194" y="0"/>
                </a:lnTo>
                <a:close/>
              </a:path>
              <a:path w="218440" h="384809" extrusionOk="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22" y="25586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8994"/>
                </a:lnTo>
                <a:lnTo>
                  <a:pt x="203033" y="358994"/>
                </a:lnTo>
                <a:lnTo>
                  <a:pt x="209036" y="348707"/>
                </a:lnTo>
                <a:lnTo>
                  <a:pt x="214064" y="334530"/>
                </a:lnTo>
                <a:lnTo>
                  <a:pt x="217030" y="318658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w="218440" h="384809" extrusionOk="0">
                <a:moveTo>
                  <a:pt x="119950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0"/>
                </a:lnTo>
                <a:lnTo>
                  <a:pt x="152783" y="263935"/>
                </a:lnTo>
                <a:lnTo>
                  <a:pt x="144627" y="258437"/>
                </a:lnTo>
                <a:lnTo>
                  <a:pt x="136157" y="256725"/>
                </a:lnTo>
                <a:lnTo>
                  <a:pt x="130781" y="256725"/>
                </a:lnTo>
                <a:lnTo>
                  <a:pt x="119950" y="243186"/>
                </a:lnTo>
                <a:close/>
              </a:path>
              <a:path w="218440" h="384809" extrusionOk="0">
                <a:moveTo>
                  <a:pt x="134655" y="256421"/>
                </a:moveTo>
                <a:lnTo>
                  <a:pt x="133294" y="256421"/>
                </a:lnTo>
                <a:lnTo>
                  <a:pt x="132037" y="256526"/>
                </a:lnTo>
                <a:lnTo>
                  <a:pt x="130781" y="256725"/>
                </a:lnTo>
                <a:lnTo>
                  <a:pt x="136157" y="256725"/>
                </a:lnTo>
                <a:lnTo>
                  <a:pt x="134655" y="256421"/>
                </a:lnTo>
                <a:close/>
              </a:path>
              <a:path w="218440" h="384809" extrusionOk="0">
                <a:moveTo>
                  <a:pt x="72151" y="218204"/>
                </a:moveTo>
                <a:lnTo>
                  <a:pt x="63858" y="219609"/>
                </a:lnTo>
                <a:lnTo>
                  <a:pt x="55857" y="222662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4"/>
                </a:lnTo>
                <a:close/>
              </a:path>
              <a:path w="218440" h="384809" extrusionOk="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w="218440" h="384809" extrusionOk="0">
                <a:moveTo>
                  <a:pt x="104108" y="157188"/>
                </a:moveTo>
                <a:lnTo>
                  <a:pt x="48375" y="157188"/>
                </a:lnTo>
                <a:lnTo>
                  <a:pt x="55857" y="161979"/>
                </a:lnTo>
                <a:lnTo>
                  <a:pt x="63858" y="165030"/>
                </a:lnTo>
                <a:lnTo>
                  <a:pt x="72151" y="166437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08" y="157188"/>
                </a:lnTo>
                <a:close/>
              </a:path>
              <a:path w="218440" h="384809" extrusionOk="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1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1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w="218440" h="384809" extrusionOk="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w="218440" h="384809" extrusionOk="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4"/>
          <p:cNvSpPr/>
          <p:nvPr/>
        </p:nvSpPr>
        <p:spPr>
          <a:xfrm>
            <a:off x="8617509" y="483361"/>
            <a:ext cx="48000" cy="60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4"/>
          <p:cNvSpPr/>
          <p:nvPr/>
        </p:nvSpPr>
        <p:spPr>
          <a:xfrm>
            <a:off x="8477679" y="483361"/>
            <a:ext cx="129600" cy="46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4"/>
          <p:cNvSpPr/>
          <p:nvPr/>
        </p:nvSpPr>
        <p:spPr>
          <a:xfrm>
            <a:off x="8419573" y="483361"/>
            <a:ext cx="48000" cy="65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4"/>
          <p:cNvSpPr/>
          <p:nvPr/>
        </p:nvSpPr>
        <p:spPr>
          <a:xfrm>
            <a:off x="8587502" y="380553"/>
            <a:ext cx="72000" cy="768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4"/>
          <p:cNvSpPr/>
          <p:nvPr/>
        </p:nvSpPr>
        <p:spPr>
          <a:xfrm>
            <a:off x="8527970" y="380550"/>
            <a:ext cx="48600" cy="75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4"/>
          <p:cNvSpPr/>
          <p:nvPr/>
        </p:nvSpPr>
        <p:spPr>
          <a:xfrm>
            <a:off x="8490585" y="436428"/>
            <a:ext cx="21958" cy="21113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978" y="0"/>
                </a:moveTo>
                <a:lnTo>
                  <a:pt x="14621" y="1877"/>
                </a:lnTo>
                <a:lnTo>
                  <a:pt x="7002" y="7005"/>
                </a:lnTo>
                <a:lnTo>
                  <a:pt x="1876" y="14621"/>
                </a:lnTo>
                <a:lnTo>
                  <a:pt x="0" y="23967"/>
                </a:lnTo>
                <a:lnTo>
                  <a:pt x="1876" y="33308"/>
                </a:lnTo>
                <a:lnTo>
                  <a:pt x="7002" y="40921"/>
                </a:lnTo>
                <a:lnTo>
                  <a:pt x="14621" y="46047"/>
                </a:lnTo>
                <a:lnTo>
                  <a:pt x="23978" y="47925"/>
                </a:lnTo>
                <a:lnTo>
                  <a:pt x="33290" y="46047"/>
                </a:lnTo>
                <a:lnTo>
                  <a:pt x="40914" y="40921"/>
                </a:lnTo>
                <a:lnTo>
                  <a:pt x="46065" y="33308"/>
                </a:lnTo>
                <a:lnTo>
                  <a:pt x="47956" y="23967"/>
                </a:lnTo>
                <a:lnTo>
                  <a:pt x="46065" y="14621"/>
                </a:lnTo>
                <a:lnTo>
                  <a:pt x="40914" y="7005"/>
                </a:lnTo>
                <a:lnTo>
                  <a:pt x="33290" y="1877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4"/>
          <p:cNvSpPr/>
          <p:nvPr/>
        </p:nvSpPr>
        <p:spPr>
          <a:xfrm>
            <a:off x="8466081" y="349758"/>
            <a:ext cx="0" cy="105569"/>
          </a:xfrm>
          <a:custGeom>
            <a:avLst/>
            <a:gdLst/>
            <a:ahLst/>
            <a:cxnLst/>
            <a:rect l="l" t="t" r="r" b="b"/>
            <a:pathLst>
              <a:path w="120000" h="241300" extrusionOk="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w="3547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4"/>
          <p:cNvSpPr/>
          <p:nvPr/>
        </p:nvSpPr>
        <p:spPr>
          <a:xfrm>
            <a:off x="8432409" y="380552"/>
            <a:ext cx="0" cy="75009"/>
          </a:xfrm>
          <a:custGeom>
            <a:avLst/>
            <a:gdLst/>
            <a:ahLst/>
            <a:cxnLst/>
            <a:rect l="l" t="t" r="r" b="b"/>
            <a:pathLst>
              <a:path w="120000" h="171450" extrusionOk="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w="355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4"/>
          <p:cNvSpPr/>
          <p:nvPr/>
        </p:nvSpPr>
        <p:spPr>
          <a:xfrm>
            <a:off x="8421481" y="347127"/>
            <a:ext cx="21958" cy="21113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4"/>
          <p:cNvSpPr/>
          <p:nvPr/>
        </p:nvSpPr>
        <p:spPr>
          <a:xfrm>
            <a:off x="8324898" y="378651"/>
            <a:ext cx="81900" cy="789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4"/>
          <p:cNvSpPr/>
          <p:nvPr/>
        </p:nvSpPr>
        <p:spPr>
          <a:xfrm>
            <a:off x="8190355" y="378651"/>
            <a:ext cx="121349" cy="76676"/>
          </a:xfrm>
          <a:custGeom>
            <a:avLst/>
            <a:gdLst/>
            <a:ahLst/>
            <a:cxnLst/>
            <a:rect l="l" t="t" r="r" b="b"/>
            <a:pathLst>
              <a:path w="266700" h="175259" extrusionOk="0">
                <a:moveTo>
                  <a:pt x="34972" y="4334"/>
                </a:moveTo>
                <a:lnTo>
                  <a:pt x="0" y="4334"/>
                </a:lnTo>
                <a:lnTo>
                  <a:pt x="0" y="175219"/>
                </a:lnTo>
                <a:lnTo>
                  <a:pt x="34972" y="175219"/>
                </a:lnTo>
                <a:lnTo>
                  <a:pt x="34972" y="75275"/>
                </a:lnTo>
                <a:lnTo>
                  <a:pt x="38166" y="59554"/>
                </a:lnTo>
                <a:lnTo>
                  <a:pt x="46857" y="46713"/>
                </a:lnTo>
                <a:lnTo>
                  <a:pt x="59710" y="38054"/>
                </a:lnTo>
                <a:lnTo>
                  <a:pt x="75390" y="34878"/>
                </a:lnTo>
                <a:lnTo>
                  <a:pt x="255421" y="34878"/>
                </a:lnTo>
                <a:lnTo>
                  <a:pt x="250616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34"/>
                </a:lnTo>
                <a:close/>
              </a:path>
              <a:path w="266700" h="175259" extrusionOk="0">
                <a:moveTo>
                  <a:pt x="191198" y="34878"/>
                </a:moveTo>
                <a:lnTo>
                  <a:pt x="75390" y="34878"/>
                </a:lnTo>
                <a:lnTo>
                  <a:pt x="91072" y="38068"/>
                </a:lnTo>
                <a:lnTo>
                  <a:pt x="103928" y="46752"/>
                </a:lnTo>
                <a:lnTo>
                  <a:pt x="112623" y="59598"/>
                </a:lnTo>
                <a:lnTo>
                  <a:pt x="115818" y="75275"/>
                </a:lnTo>
                <a:lnTo>
                  <a:pt x="115818" y="175219"/>
                </a:lnTo>
                <a:lnTo>
                  <a:pt x="150686" y="175219"/>
                </a:lnTo>
                <a:lnTo>
                  <a:pt x="150686" y="75275"/>
                </a:lnTo>
                <a:lnTo>
                  <a:pt x="153896" y="59554"/>
                </a:lnTo>
                <a:lnTo>
                  <a:pt x="162622" y="46713"/>
                </a:lnTo>
                <a:lnTo>
                  <a:pt x="175507" y="38054"/>
                </a:lnTo>
                <a:lnTo>
                  <a:pt x="191198" y="34878"/>
                </a:lnTo>
                <a:close/>
              </a:path>
              <a:path w="266700" h="175259" extrusionOk="0">
                <a:moveTo>
                  <a:pt x="255421" y="34878"/>
                </a:moveTo>
                <a:lnTo>
                  <a:pt x="191198" y="34878"/>
                </a:lnTo>
                <a:lnTo>
                  <a:pt x="206878" y="38068"/>
                </a:lnTo>
                <a:lnTo>
                  <a:pt x="219731" y="46752"/>
                </a:lnTo>
                <a:lnTo>
                  <a:pt x="228422" y="59598"/>
                </a:lnTo>
                <a:lnTo>
                  <a:pt x="231615" y="75275"/>
                </a:lnTo>
                <a:lnTo>
                  <a:pt x="231615" y="175219"/>
                </a:lnTo>
                <a:lnTo>
                  <a:pt x="266484" y="175219"/>
                </a:lnTo>
                <a:lnTo>
                  <a:pt x="266484" y="75275"/>
                </a:lnTo>
                <a:lnTo>
                  <a:pt x="261280" y="44187"/>
                </a:lnTo>
                <a:lnTo>
                  <a:pt x="255421" y="34878"/>
                </a:lnTo>
                <a:close/>
              </a:path>
              <a:path w="266700" h="175259" extrusionOk="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6" y="27245"/>
                </a:lnTo>
                <a:lnTo>
                  <a:pt x="246344" y="20458"/>
                </a:lnTo>
                <a:lnTo>
                  <a:pt x="223180" y="5319"/>
                </a:lnTo>
                <a:lnTo>
                  <a:pt x="193292" y="0"/>
                </a:lnTo>
                <a:close/>
              </a:path>
              <a:path w="266700" h="175259" extrusionOk="0">
                <a:moveTo>
                  <a:pt x="77390" y="0"/>
                </a:moveTo>
                <a:lnTo>
                  <a:pt x="63322" y="1525"/>
                </a:lnTo>
                <a:lnTo>
                  <a:pt x="51504" y="5429"/>
                </a:lnTo>
                <a:lnTo>
                  <a:pt x="42026" y="10698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4"/>
          <p:cNvSpPr/>
          <p:nvPr/>
        </p:nvSpPr>
        <p:spPr>
          <a:xfrm>
            <a:off x="7972472" y="334556"/>
            <a:ext cx="170754" cy="164187"/>
          </a:xfrm>
          <a:custGeom>
            <a:avLst/>
            <a:gdLst/>
            <a:ahLst/>
            <a:cxnLst/>
            <a:rect l="l" t="t" r="r" b="b"/>
            <a:pathLst>
              <a:path w="375284" h="375284" extrusionOk="0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6" y="237229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7"/>
                </a:lnTo>
                <a:lnTo>
                  <a:pt x="242885" y="366463"/>
                </a:lnTo>
                <a:lnTo>
                  <a:pt x="268887" y="356242"/>
                </a:lnTo>
                <a:lnTo>
                  <a:pt x="293289" y="342125"/>
                </a:lnTo>
                <a:lnTo>
                  <a:pt x="293813" y="341769"/>
                </a:lnTo>
                <a:lnTo>
                  <a:pt x="289061" y="336241"/>
                </a:lnTo>
                <a:lnTo>
                  <a:pt x="187533" y="336241"/>
                </a:lnTo>
                <a:lnTo>
                  <a:pt x="140514" y="328634"/>
                </a:lnTo>
                <a:lnTo>
                  <a:pt x="99621" y="307465"/>
                </a:lnTo>
                <a:lnTo>
                  <a:pt x="67338" y="275208"/>
                </a:lnTo>
                <a:lnTo>
                  <a:pt x="46148" y="234340"/>
                </a:lnTo>
                <a:lnTo>
                  <a:pt x="38532" y="187334"/>
                </a:lnTo>
                <a:lnTo>
                  <a:pt x="46148" y="140318"/>
                </a:lnTo>
                <a:lnTo>
                  <a:pt x="67338" y="99444"/>
                </a:lnTo>
                <a:lnTo>
                  <a:pt x="99621" y="67184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8" y="38407"/>
                </a:lnTo>
                <a:lnTo>
                  <a:pt x="282155" y="25625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w="375284" h="375284" extrusionOk="0">
                <a:moveTo>
                  <a:pt x="268578" y="312409"/>
                </a:moveTo>
                <a:lnTo>
                  <a:pt x="268054" y="312639"/>
                </a:lnTo>
                <a:lnTo>
                  <a:pt x="249352" y="322816"/>
                </a:lnTo>
                <a:lnTo>
                  <a:pt x="229525" y="330208"/>
                </a:lnTo>
                <a:lnTo>
                  <a:pt x="208833" y="334716"/>
                </a:lnTo>
                <a:lnTo>
                  <a:pt x="187533" y="336241"/>
                </a:lnTo>
                <a:lnTo>
                  <a:pt x="289061" y="336241"/>
                </a:lnTo>
                <a:lnTo>
                  <a:pt x="268578" y="312409"/>
                </a:lnTo>
                <a:close/>
              </a:path>
              <a:path w="375284" h="375284" extrusionOk="0">
                <a:moveTo>
                  <a:pt x="359261" y="254149"/>
                </a:moveTo>
                <a:lnTo>
                  <a:pt x="254651" y="254149"/>
                </a:lnTo>
                <a:lnTo>
                  <a:pt x="263675" y="265140"/>
                </a:lnTo>
                <a:lnTo>
                  <a:pt x="274770" y="273633"/>
                </a:lnTo>
                <a:lnTo>
                  <a:pt x="287536" y="279372"/>
                </a:lnTo>
                <a:lnTo>
                  <a:pt x="301571" y="28210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41"/>
                </a:lnTo>
                <a:lnTo>
                  <a:pt x="359261" y="254149"/>
                </a:lnTo>
                <a:close/>
              </a:path>
              <a:path w="375284" h="375284" extrusionOk="0">
                <a:moveTo>
                  <a:pt x="187428" y="92552"/>
                </a:moveTo>
                <a:lnTo>
                  <a:pt x="150563" y="100011"/>
                </a:lnTo>
                <a:lnTo>
                  <a:pt x="120402" y="120341"/>
                </a:lnTo>
                <a:lnTo>
                  <a:pt x="100037" y="150473"/>
                </a:lnTo>
                <a:lnTo>
                  <a:pt x="92562" y="187334"/>
                </a:lnTo>
                <a:lnTo>
                  <a:pt x="100037" y="224189"/>
                </a:lnTo>
                <a:lnTo>
                  <a:pt x="120402" y="254318"/>
                </a:lnTo>
                <a:lnTo>
                  <a:pt x="150563" y="274647"/>
                </a:lnTo>
                <a:lnTo>
                  <a:pt x="187428" y="282106"/>
                </a:lnTo>
                <a:lnTo>
                  <a:pt x="206148" y="280265"/>
                </a:lnTo>
                <a:lnTo>
                  <a:pt x="223867" y="274865"/>
                </a:lnTo>
                <a:lnTo>
                  <a:pt x="240172" y="266097"/>
                </a:lnTo>
                <a:lnTo>
                  <a:pt x="254651" y="254149"/>
                </a:lnTo>
                <a:lnTo>
                  <a:pt x="359261" y="254149"/>
                </a:lnTo>
                <a:lnTo>
                  <a:pt x="359364" y="254021"/>
                </a:lnTo>
                <a:lnTo>
                  <a:pt x="364849" y="244450"/>
                </a:lnTo>
                <a:lnTo>
                  <a:pt x="365097" y="243814"/>
                </a:lnTo>
                <a:lnTo>
                  <a:pt x="304702" y="243814"/>
                </a:lnTo>
                <a:lnTo>
                  <a:pt x="304226" y="243699"/>
                </a:lnTo>
                <a:lnTo>
                  <a:pt x="187533" y="243699"/>
                </a:lnTo>
                <a:lnTo>
                  <a:pt x="165611" y="239267"/>
                </a:lnTo>
                <a:lnTo>
                  <a:pt x="147704" y="227182"/>
                </a:lnTo>
                <a:lnTo>
                  <a:pt x="135629" y="209265"/>
                </a:lnTo>
                <a:lnTo>
                  <a:pt x="131200" y="187334"/>
                </a:lnTo>
                <a:lnTo>
                  <a:pt x="135629" y="165393"/>
                </a:lnTo>
                <a:lnTo>
                  <a:pt x="147704" y="147473"/>
                </a:lnTo>
                <a:lnTo>
                  <a:pt x="165611" y="135390"/>
                </a:lnTo>
                <a:lnTo>
                  <a:pt x="187533" y="130959"/>
                </a:lnTo>
                <a:lnTo>
                  <a:pt x="261662" y="130959"/>
                </a:lnTo>
                <a:lnTo>
                  <a:pt x="254494" y="120341"/>
                </a:lnTo>
                <a:lnTo>
                  <a:pt x="224338" y="100011"/>
                </a:lnTo>
                <a:lnTo>
                  <a:pt x="187428" y="92552"/>
                </a:lnTo>
                <a:close/>
              </a:path>
              <a:path w="375284" h="375284" extrusionOk="0">
                <a:moveTo>
                  <a:pt x="298708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4"/>
                </a:lnTo>
                <a:lnTo>
                  <a:pt x="307826" y="99444"/>
                </a:lnTo>
                <a:lnTo>
                  <a:pt x="329022" y="140318"/>
                </a:lnTo>
                <a:lnTo>
                  <a:pt x="336638" y="187334"/>
                </a:lnTo>
                <a:lnTo>
                  <a:pt x="336421" y="195346"/>
                </a:lnTo>
                <a:lnTo>
                  <a:pt x="320932" y="239178"/>
                </a:lnTo>
                <a:lnTo>
                  <a:pt x="304702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41"/>
                </a:lnTo>
                <a:lnTo>
                  <a:pt x="372858" y="216794"/>
                </a:lnTo>
                <a:lnTo>
                  <a:pt x="374098" y="207586"/>
                </a:lnTo>
                <a:lnTo>
                  <a:pt x="374828" y="197854"/>
                </a:lnTo>
                <a:lnTo>
                  <a:pt x="375067" y="187334"/>
                </a:lnTo>
                <a:lnTo>
                  <a:pt x="368396" y="137609"/>
                </a:lnTo>
                <a:lnTo>
                  <a:pt x="349483" y="92880"/>
                </a:lnTo>
                <a:lnTo>
                  <a:pt x="320134" y="54951"/>
                </a:lnTo>
                <a:lnTo>
                  <a:pt x="298708" y="38407"/>
                </a:lnTo>
                <a:close/>
              </a:path>
              <a:path w="375284" h="375284" extrusionOk="0">
                <a:moveTo>
                  <a:pt x="261662" y="130959"/>
                </a:moveTo>
                <a:lnTo>
                  <a:pt x="187533" y="130959"/>
                </a:lnTo>
                <a:lnTo>
                  <a:pt x="209517" y="135408"/>
                </a:lnTo>
                <a:lnTo>
                  <a:pt x="227459" y="147520"/>
                </a:lnTo>
                <a:lnTo>
                  <a:pt x="239549" y="165446"/>
                </a:lnTo>
                <a:lnTo>
                  <a:pt x="243982" y="187334"/>
                </a:lnTo>
                <a:lnTo>
                  <a:pt x="239549" y="209265"/>
                </a:lnTo>
                <a:lnTo>
                  <a:pt x="227459" y="227182"/>
                </a:lnTo>
                <a:lnTo>
                  <a:pt x="209517" y="239267"/>
                </a:lnTo>
                <a:lnTo>
                  <a:pt x="187533" y="243699"/>
                </a:lnTo>
                <a:lnTo>
                  <a:pt x="304226" y="243699"/>
                </a:lnTo>
                <a:lnTo>
                  <a:pt x="296888" y="241926"/>
                </a:lnTo>
                <a:lnTo>
                  <a:pt x="289694" y="237229"/>
                </a:lnTo>
                <a:lnTo>
                  <a:pt x="284401" y="229338"/>
                </a:lnTo>
                <a:lnTo>
                  <a:pt x="282295" y="217867"/>
                </a:lnTo>
                <a:lnTo>
                  <a:pt x="282295" y="187334"/>
                </a:lnTo>
                <a:lnTo>
                  <a:pt x="274834" y="150473"/>
                </a:lnTo>
                <a:lnTo>
                  <a:pt x="261662" y="130959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4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4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4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4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34"/>
          <p:cNvSpPr/>
          <p:nvPr/>
        </p:nvSpPr>
        <p:spPr>
          <a:xfrm>
            <a:off x="863226" y="360793"/>
            <a:ext cx="2423100" cy="1443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4"/>
          <p:cNvSpPr txBox="1">
            <a:spLocks noGrp="1"/>
          </p:cNvSpPr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4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34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3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3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4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>
            <a:spLocks noGrp="1"/>
          </p:cNvSpPr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35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35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>
            <a:spLocks noGrp="1"/>
          </p:cNvSpPr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3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36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Заголовок и текст">
  <p:cSld name="18_Только заголовок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 txBox="1">
            <a:spLocks noGrp="1"/>
          </p:cNvSpPr>
          <p:nvPr>
            <p:ph type="body" idx="1"/>
          </p:nvPr>
        </p:nvSpPr>
        <p:spPr>
          <a:xfrm>
            <a:off x="581472" y="1981200"/>
            <a:ext cx="7987500" cy="27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34300" rIns="68600" bIns="343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49" name="Google Shape;249;p37"/>
          <p:cNvSpPr txBox="1">
            <a:spLocks noGrp="1"/>
          </p:cNvSpPr>
          <p:nvPr>
            <p:ph type="body" idx="2"/>
          </p:nvPr>
        </p:nvSpPr>
        <p:spPr>
          <a:xfrm>
            <a:off x="518134" y="1122195"/>
            <a:ext cx="81078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34300" rIns="68600" bIns="343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"/>
              <a:buNone/>
              <a:defRPr sz="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"/>
              <a:buNone/>
              <a:defRPr sz="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"/>
              <a:buNone/>
              <a:defRPr sz="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"/>
              <a:buNone/>
              <a:defRPr sz="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"/>
              <a:buNone/>
              <a:defRPr sz="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"/>
              <a:buNone/>
              <a:defRPr sz="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Google Shape;250;p37"/>
          <p:cNvSpPr txBox="1">
            <a:spLocks noGrp="1"/>
          </p:cNvSpPr>
          <p:nvPr>
            <p:ph type="title"/>
          </p:nvPr>
        </p:nvSpPr>
        <p:spPr>
          <a:xfrm>
            <a:off x="467550" y="345053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34300" rIns="68600" bIns="343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3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51" name="Google Shape;251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0656" y="4620947"/>
            <a:ext cx="670612" cy="96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OBJECT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8"/>
          <p:cNvSpPr txBox="1">
            <a:spLocks noGrp="1"/>
          </p:cNvSpPr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38"/>
          <p:cNvSpPr txBox="1">
            <a:spLocks noGrp="1"/>
          </p:cNvSpPr>
          <p:nvPr>
            <p:ph type="subTitle" idx="1"/>
          </p:nvPr>
        </p:nvSpPr>
        <p:spPr>
          <a:xfrm>
            <a:off x="470473" y="3162908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3000" b="0" i="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38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3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8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 txBox="1">
            <a:spLocks noGrp="1"/>
          </p:cNvSpPr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30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40"/>
          <p:cNvSpPr txBox="1">
            <a:spLocks noGrp="1"/>
          </p:cNvSpPr>
          <p:nvPr>
            <p:ph type="body" idx="1"/>
          </p:nvPr>
        </p:nvSpPr>
        <p:spPr>
          <a:xfrm>
            <a:off x="540515" y="1675742"/>
            <a:ext cx="8063100" cy="30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66700" algn="l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 sz="1500" b="0" i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266700" algn="l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2pPr>
            <a:lvl3pPr marL="1371600" lvl="2" indent="-266700" algn="l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3pPr>
            <a:lvl4pPr marL="1828800" lvl="3" indent="-266700" algn="l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4pPr>
            <a:lvl5pPr marL="2286000" lvl="4" indent="-266700" algn="l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5pPr>
            <a:lvl6pPr marL="2743200" lvl="5" indent="-266700" algn="l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6pPr>
            <a:lvl7pPr marL="3200400" lvl="6" indent="-266700" algn="l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7pPr>
            <a:lvl8pPr marL="3657600" lvl="7" indent="-266700" algn="l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8pPr>
            <a:lvl9pPr marL="4114800" lvl="8" indent="-266700" algn="l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>
            <a:endParaRPr/>
          </a:p>
        </p:txBody>
      </p:sp>
      <p:sp>
        <p:nvSpPr>
          <p:cNvPr id="267" name="Google Shape;267;p40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40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40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1"/>
          <p:cNvSpPr txBox="1">
            <a:spLocks noGrp="1"/>
          </p:cNvSpPr>
          <p:nvPr>
            <p:ph type="ctrTitle"/>
          </p:nvPr>
        </p:nvSpPr>
        <p:spPr>
          <a:xfrm>
            <a:off x="470478" y="981712"/>
            <a:ext cx="82032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41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4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4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41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4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42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3"/>
          <p:cNvSpPr txBox="1">
            <a:spLocks noGrp="1"/>
          </p:cNvSpPr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30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43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43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4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4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43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4"/>
          <p:cNvSpPr txBox="1">
            <a:spLocks noGrp="1"/>
          </p:cNvSpPr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30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4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4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44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6"/>
          <p:cNvSpPr txBox="1">
            <a:spLocks noGrp="1"/>
          </p:cNvSpPr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46"/>
          <p:cNvSpPr txBox="1">
            <a:spLocks noGrp="1"/>
          </p:cNvSpPr>
          <p:nvPr>
            <p:ph type="body" idx="1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4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4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46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/>
          <p:nvPr/>
        </p:nvSpPr>
        <p:spPr>
          <a:xfrm>
            <a:off x="7725538" y="378754"/>
            <a:ext cx="60300" cy="7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06" name="Google Shape;306;p47"/>
          <p:cNvSpPr/>
          <p:nvPr/>
        </p:nvSpPr>
        <p:spPr>
          <a:xfrm>
            <a:off x="7644430" y="378592"/>
            <a:ext cx="69600" cy="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07" name="Google Shape;307;p47"/>
          <p:cNvSpPr/>
          <p:nvPr/>
        </p:nvSpPr>
        <p:spPr>
          <a:xfrm>
            <a:off x="7618169" y="380539"/>
            <a:ext cx="0" cy="74732"/>
          </a:xfrm>
          <a:custGeom>
            <a:avLst/>
            <a:gdLst/>
            <a:ahLst/>
            <a:cxnLst/>
            <a:rect l="l" t="t" r="r" b="b"/>
            <a:pathLst>
              <a:path w="120000" h="170815" extrusionOk="0">
                <a:moveTo>
                  <a:pt x="0" y="0"/>
                </a:moveTo>
                <a:lnTo>
                  <a:pt x="0" y="170801"/>
                </a:lnTo>
              </a:path>
            </a:pathLst>
          </a:custGeom>
          <a:noFill/>
          <a:ln w="35500" cap="flat" cmpd="sng">
            <a:solidFill>
              <a:srgbClr val="0809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08" name="Google Shape;308;p47"/>
          <p:cNvSpPr/>
          <p:nvPr/>
        </p:nvSpPr>
        <p:spPr>
          <a:xfrm>
            <a:off x="7607904" y="347889"/>
            <a:ext cx="20802" cy="20280"/>
          </a:xfrm>
          <a:custGeom>
            <a:avLst/>
            <a:gdLst/>
            <a:ahLst/>
            <a:cxnLst/>
            <a:rect l="l" t="t" r="r" b="b"/>
            <a:pathLst>
              <a:path w="45719" h="46355" extrusionOk="0">
                <a:moveTo>
                  <a:pt x="29109" y="0"/>
                </a:moveTo>
                <a:lnTo>
                  <a:pt x="16125" y="0"/>
                </a:lnTo>
                <a:lnTo>
                  <a:pt x="10575" y="2041"/>
                </a:lnTo>
                <a:lnTo>
                  <a:pt x="6491" y="6481"/>
                </a:lnTo>
                <a:lnTo>
                  <a:pt x="2094" y="10921"/>
                </a:lnTo>
                <a:lnTo>
                  <a:pt x="0" y="16386"/>
                </a:lnTo>
                <a:lnTo>
                  <a:pt x="0" y="29370"/>
                </a:lnTo>
                <a:lnTo>
                  <a:pt x="2094" y="3482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57"/>
                </a:lnTo>
                <a:lnTo>
                  <a:pt x="29109" y="45757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26"/>
                </a:lnTo>
                <a:lnTo>
                  <a:pt x="45119" y="29370"/>
                </a:lnTo>
                <a:lnTo>
                  <a:pt x="45119" y="16386"/>
                </a:lnTo>
                <a:lnTo>
                  <a:pt x="43035" y="10921"/>
                </a:lnTo>
                <a:lnTo>
                  <a:pt x="38637" y="6481"/>
                </a:lnTo>
                <a:lnTo>
                  <a:pt x="34553" y="2041"/>
                </a:lnTo>
                <a:lnTo>
                  <a:pt x="29109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09" name="Google Shape;309;p47"/>
          <p:cNvSpPr/>
          <p:nvPr/>
        </p:nvSpPr>
        <p:spPr>
          <a:xfrm>
            <a:off x="7462026" y="378592"/>
            <a:ext cx="129900" cy="78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10" name="Google Shape;310;p47"/>
          <p:cNvSpPr/>
          <p:nvPr/>
        </p:nvSpPr>
        <p:spPr>
          <a:xfrm>
            <a:off x="7364967" y="350287"/>
            <a:ext cx="84000" cy="105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11" name="Google Shape;311;p47"/>
          <p:cNvSpPr/>
          <p:nvPr/>
        </p:nvSpPr>
        <p:spPr>
          <a:xfrm>
            <a:off x="7304674" y="380539"/>
            <a:ext cx="49406" cy="74732"/>
          </a:xfrm>
          <a:custGeom>
            <a:avLst/>
            <a:gdLst/>
            <a:ahLst/>
            <a:cxnLst/>
            <a:rect l="l" t="t" r="r" b="b"/>
            <a:pathLst>
              <a:path w="108584" h="170815" extrusionOk="0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280" y="170801"/>
                </a:lnTo>
                <a:lnTo>
                  <a:pt x="108268" y="170801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12" name="Google Shape;312;p47"/>
          <p:cNvSpPr/>
          <p:nvPr/>
        </p:nvSpPr>
        <p:spPr>
          <a:xfrm>
            <a:off x="7295980" y="350144"/>
            <a:ext cx="0" cy="105291"/>
          </a:xfrm>
          <a:custGeom>
            <a:avLst/>
            <a:gdLst/>
            <a:ahLst/>
            <a:cxnLst/>
            <a:rect l="l" t="t" r="r" b="b"/>
            <a:pathLst>
              <a:path w="120000" h="240665" extrusionOk="0">
                <a:moveTo>
                  <a:pt x="0" y="0"/>
                </a:moveTo>
                <a:lnTo>
                  <a:pt x="0" y="240128"/>
                </a:lnTo>
              </a:path>
            </a:pathLst>
          </a:custGeom>
          <a:noFill/>
          <a:ln w="35500" cap="flat" cmpd="sng">
            <a:solidFill>
              <a:srgbClr val="0809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13" name="Google Shape;313;p47"/>
          <p:cNvSpPr/>
          <p:nvPr/>
        </p:nvSpPr>
        <p:spPr>
          <a:xfrm>
            <a:off x="7196755" y="378479"/>
            <a:ext cx="78000" cy="78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14" name="Google Shape;314;p47"/>
          <p:cNvSpPr/>
          <p:nvPr/>
        </p:nvSpPr>
        <p:spPr>
          <a:xfrm>
            <a:off x="7107367" y="378476"/>
            <a:ext cx="78000" cy="78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15" name="Google Shape;315;p47"/>
          <p:cNvSpPr/>
          <p:nvPr/>
        </p:nvSpPr>
        <p:spPr>
          <a:xfrm>
            <a:off x="6996020" y="349028"/>
            <a:ext cx="98100" cy="108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16" name="Google Shape;316;p47"/>
          <p:cNvSpPr/>
          <p:nvPr/>
        </p:nvSpPr>
        <p:spPr>
          <a:xfrm>
            <a:off x="6850237" y="325188"/>
            <a:ext cx="99390" cy="168354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48061" y="35644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9"/>
                </a:lnTo>
                <a:lnTo>
                  <a:pt x="107422" y="371279"/>
                </a:lnTo>
                <a:lnTo>
                  <a:pt x="120773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49"/>
                </a:lnTo>
                <a:close/>
              </a:path>
              <a:path w="218440" h="384809" extrusionOk="0">
                <a:moveTo>
                  <a:pt x="191934" y="243186"/>
                </a:moveTo>
                <a:lnTo>
                  <a:pt x="146278" y="243186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34"/>
                </a:lnTo>
                <a:lnTo>
                  <a:pt x="160204" y="258096"/>
                </a:lnTo>
                <a:lnTo>
                  <a:pt x="160204" y="269248"/>
                </a:lnTo>
                <a:lnTo>
                  <a:pt x="137901" y="308058"/>
                </a:lnTo>
                <a:lnTo>
                  <a:pt x="115504" y="314807"/>
                </a:lnTo>
                <a:lnTo>
                  <a:pt x="113190" y="322398"/>
                </a:lnTo>
                <a:lnTo>
                  <a:pt x="106135" y="337053"/>
                </a:lnTo>
                <a:lnTo>
                  <a:pt x="94997" y="348639"/>
                </a:lnTo>
                <a:lnTo>
                  <a:pt x="80678" y="356255"/>
                </a:lnTo>
                <a:lnTo>
                  <a:pt x="64081" y="358994"/>
                </a:lnTo>
                <a:lnTo>
                  <a:pt x="120773" y="358994"/>
                </a:lnTo>
                <a:lnTo>
                  <a:pt x="123821" y="356189"/>
                </a:lnTo>
                <a:lnTo>
                  <a:pt x="135283" y="336921"/>
                </a:lnTo>
                <a:lnTo>
                  <a:pt x="155510" y="327222"/>
                </a:lnTo>
                <a:lnTo>
                  <a:pt x="171526" y="311872"/>
                </a:lnTo>
                <a:lnTo>
                  <a:pt x="182064" y="292129"/>
                </a:lnTo>
                <a:lnTo>
                  <a:pt x="185858" y="269248"/>
                </a:lnTo>
                <a:lnTo>
                  <a:pt x="185753" y="255866"/>
                </a:lnTo>
                <a:lnTo>
                  <a:pt x="183868" y="248976"/>
                </a:lnTo>
                <a:lnTo>
                  <a:pt x="191934" y="243186"/>
                </a:lnTo>
                <a:close/>
              </a:path>
              <a:path w="218440" h="384809" extrusionOk="0">
                <a:moveTo>
                  <a:pt x="84604" y="256431"/>
                </a:moveTo>
                <a:lnTo>
                  <a:pt x="83348" y="256431"/>
                </a:lnTo>
                <a:lnTo>
                  <a:pt x="73332" y="258446"/>
                </a:lnTo>
                <a:lnTo>
                  <a:pt x="65181" y="263939"/>
                </a:lnTo>
                <a:lnTo>
                  <a:pt x="59700" y="272087"/>
                </a:lnTo>
                <a:lnTo>
                  <a:pt x="57694" y="282064"/>
                </a:lnTo>
                <a:lnTo>
                  <a:pt x="59700" y="292049"/>
                </a:lnTo>
                <a:lnTo>
                  <a:pt x="65181" y="300204"/>
                </a:lnTo>
                <a:lnTo>
                  <a:pt x="73332" y="305702"/>
                </a:lnTo>
                <a:lnTo>
                  <a:pt x="83348" y="307718"/>
                </a:lnTo>
                <a:lnTo>
                  <a:pt x="93320" y="305702"/>
                </a:lnTo>
                <a:lnTo>
                  <a:pt x="101475" y="300204"/>
                </a:lnTo>
                <a:lnTo>
                  <a:pt x="106981" y="292049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35"/>
                </a:lnTo>
                <a:lnTo>
                  <a:pt x="120029" y="256725"/>
                </a:lnTo>
                <a:lnTo>
                  <a:pt x="87222" y="256725"/>
                </a:lnTo>
                <a:lnTo>
                  <a:pt x="85861" y="256526"/>
                </a:lnTo>
                <a:lnTo>
                  <a:pt x="84604" y="256431"/>
                </a:lnTo>
                <a:close/>
              </a:path>
              <a:path w="218440" h="384809" extrusionOk="0">
                <a:moveTo>
                  <a:pt x="145744" y="218204"/>
                </a:moveTo>
                <a:lnTo>
                  <a:pt x="109518" y="230407"/>
                </a:lnTo>
                <a:lnTo>
                  <a:pt x="87222" y="256725"/>
                </a:lnTo>
                <a:lnTo>
                  <a:pt x="120029" y="256725"/>
                </a:lnTo>
                <a:lnTo>
                  <a:pt x="126907" y="248128"/>
                </a:lnTo>
                <a:lnTo>
                  <a:pt x="133608" y="244547"/>
                </a:lnTo>
                <a:lnTo>
                  <a:pt x="146278" y="243186"/>
                </a:lnTo>
                <a:lnTo>
                  <a:pt x="191934" y="243186"/>
                </a:lnTo>
                <a:lnTo>
                  <a:pt x="197711" y="239038"/>
                </a:lnTo>
                <a:lnTo>
                  <a:pt x="207134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w="218440" h="384809" extrusionOk="0">
                <a:moveTo>
                  <a:pt x="207138" y="157188"/>
                </a:moveTo>
                <a:lnTo>
                  <a:pt x="169534" y="157188"/>
                </a:lnTo>
                <a:lnTo>
                  <a:pt x="178734" y="163009"/>
                </a:lnTo>
                <a:lnTo>
                  <a:pt x="185917" y="171137"/>
                </a:lnTo>
                <a:lnTo>
                  <a:pt x="190588" y="181073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4" y="227459"/>
                </a:lnTo>
                <a:lnTo>
                  <a:pt x="208462" y="225826"/>
                </a:lnTo>
                <a:lnTo>
                  <a:pt x="215423" y="210025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5"/>
                </a:lnTo>
                <a:lnTo>
                  <a:pt x="207138" y="157188"/>
                </a:lnTo>
                <a:close/>
              </a:path>
              <a:path w="218440" h="384809" extrusionOk="0">
                <a:moveTo>
                  <a:pt x="64081" y="0"/>
                </a:moveTo>
                <a:lnTo>
                  <a:pt x="25591" y="13437"/>
                </a:lnTo>
                <a:lnTo>
                  <a:pt x="3939" y="50109"/>
                </a:lnTo>
                <a:lnTo>
                  <a:pt x="0" y="83337"/>
                </a:lnTo>
                <a:lnTo>
                  <a:pt x="0" y="110227"/>
                </a:lnTo>
                <a:lnTo>
                  <a:pt x="14030" y="150278"/>
                </a:lnTo>
                <a:lnTo>
                  <a:pt x="40208" y="182989"/>
                </a:lnTo>
                <a:lnTo>
                  <a:pt x="39056" y="185879"/>
                </a:lnTo>
                <a:lnTo>
                  <a:pt x="38428" y="189030"/>
                </a:lnTo>
                <a:lnTo>
                  <a:pt x="38428" y="192318"/>
                </a:lnTo>
                <a:lnTo>
                  <a:pt x="40448" y="202302"/>
                </a:lnTo>
                <a:lnTo>
                  <a:pt x="45954" y="210453"/>
                </a:lnTo>
                <a:lnTo>
                  <a:pt x="54109" y="215947"/>
                </a:lnTo>
                <a:lnTo>
                  <a:pt x="64081" y="217961"/>
                </a:lnTo>
                <a:lnTo>
                  <a:pt x="74053" y="215947"/>
                </a:lnTo>
                <a:lnTo>
                  <a:pt x="82209" y="210453"/>
                </a:lnTo>
                <a:lnTo>
                  <a:pt x="87714" y="202302"/>
                </a:lnTo>
                <a:lnTo>
                  <a:pt x="89735" y="192318"/>
                </a:lnTo>
                <a:lnTo>
                  <a:pt x="87714" y="182339"/>
                </a:lnTo>
                <a:lnTo>
                  <a:pt x="82209" y="174188"/>
                </a:lnTo>
                <a:lnTo>
                  <a:pt x="74053" y="168691"/>
                </a:lnTo>
                <a:lnTo>
                  <a:pt x="65532" y="166968"/>
                </a:lnTo>
                <a:lnTo>
                  <a:pt x="60207" y="166968"/>
                </a:lnTo>
                <a:lnTo>
                  <a:pt x="34030" y="134247"/>
                </a:lnTo>
                <a:lnTo>
                  <a:pt x="30400" y="128791"/>
                </a:lnTo>
                <a:lnTo>
                  <a:pt x="27800" y="122955"/>
                </a:lnTo>
                <a:lnTo>
                  <a:pt x="26196" y="116705"/>
                </a:lnTo>
                <a:lnTo>
                  <a:pt x="25653" y="110227"/>
                </a:lnTo>
                <a:lnTo>
                  <a:pt x="25653" y="83337"/>
                </a:lnTo>
                <a:lnTo>
                  <a:pt x="36752" y="38836"/>
                </a:lnTo>
                <a:lnTo>
                  <a:pt x="64081" y="25643"/>
                </a:lnTo>
                <a:lnTo>
                  <a:pt x="120759" y="25643"/>
                </a:lnTo>
                <a:lnTo>
                  <a:pt x="107422" y="13367"/>
                </a:lnTo>
                <a:lnTo>
                  <a:pt x="87153" y="3521"/>
                </a:lnTo>
                <a:lnTo>
                  <a:pt x="64081" y="0"/>
                </a:lnTo>
                <a:close/>
              </a:path>
              <a:path w="218440" h="384809" extrusionOk="0">
                <a:moveTo>
                  <a:pt x="64081" y="166675"/>
                </a:moveTo>
                <a:lnTo>
                  <a:pt x="62720" y="166675"/>
                </a:lnTo>
                <a:lnTo>
                  <a:pt x="61464" y="166780"/>
                </a:lnTo>
                <a:lnTo>
                  <a:pt x="60207" y="166968"/>
                </a:lnTo>
                <a:lnTo>
                  <a:pt x="65532" y="166968"/>
                </a:lnTo>
                <a:lnTo>
                  <a:pt x="64081" y="166675"/>
                </a:lnTo>
                <a:close/>
              </a:path>
              <a:path w="218440" h="384809" extrusionOk="0">
                <a:moveTo>
                  <a:pt x="120043" y="127933"/>
                </a:moveTo>
                <a:lnTo>
                  <a:pt x="87222" y="127933"/>
                </a:lnTo>
                <a:lnTo>
                  <a:pt x="102195" y="146770"/>
                </a:lnTo>
                <a:lnTo>
                  <a:pt x="137378" y="166298"/>
                </a:lnTo>
                <a:lnTo>
                  <a:pt x="145744" y="166437"/>
                </a:lnTo>
                <a:lnTo>
                  <a:pt x="154045" y="165030"/>
                </a:lnTo>
                <a:lnTo>
                  <a:pt x="162050" y="161979"/>
                </a:lnTo>
                <a:lnTo>
                  <a:pt x="169534" y="157188"/>
                </a:lnTo>
                <a:lnTo>
                  <a:pt x="207138" y="157188"/>
                </a:lnTo>
                <a:lnTo>
                  <a:pt x="197711" y="145604"/>
                </a:lnTo>
                <a:lnTo>
                  <a:pt x="191938" y="141461"/>
                </a:lnTo>
                <a:lnTo>
                  <a:pt x="146278" y="141461"/>
                </a:lnTo>
                <a:lnTo>
                  <a:pt x="133608" y="140100"/>
                </a:lnTo>
                <a:lnTo>
                  <a:pt x="126907" y="136508"/>
                </a:lnTo>
                <a:lnTo>
                  <a:pt x="120043" y="127933"/>
                </a:lnTo>
                <a:close/>
              </a:path>
              <a:path w="218440" h="384809" extrusionOk="0">
                <a:moveTo>
                  <a:pt x="120759" y="25643"/>
                </a:moveTo>
                <a:lnTo>
                  <a:pt x="64081" y="25643"/>
                </a:lnTo>
                <a:lnTo>
                  <a:pt x="80678" y="28384"/>
                </a:lnTo>
                <a:lnTo>
                  <a:pt x="94997" y="36002"/>
                </a:lnTo>
                <a:lnTo>
                  <a:pt x="106135" y="47593"/>
                </a:lnTo>
                <a:lnTo>
                  <a:pt x="113190" y="62249"/>
                </a:lnTo>
                <a:lnTo>
                  <a:pt x="115504" y="69830"/>
                </a:lnTo>
                <a:lnTo>
                  <a:pt x="123242" y="71212"/>
                </a:lnTo>
                <a:lnTo>
                  <a:pt x="137901" y="76583"/>
                </a:lnTo>
                <a:lnTo>
                  <a:pt x="149619" y="86422"/>
                </a:lnTo>
                <a:lnTo>
                  <a:pt x="157390" y="99703"/>
                </a:lnTo>
                <a:lnTo>
                  <a:pt x="160204" y="115399"/>
                </a:lnTo>
                <a:lnTo>
                  <a:pt x="160204" y="126540"/>
                </a:lnTo>
                <a:lnTo>
                  <a:pt x="159366" y="130624"/>
                </a:lnTo>
                <a:lnTo>
                  <a:pt x="156225" y="134383"/>
                </a:lnTo>
                <a:lnTo>
                  <a:pt x="152037" y="139524"/>
                </a:lnTo>
                <a:lnTo>
                  <a:pt x="146278" y="141461"/>
                </a:lnTo>
                <a:lnTo>
                  <a:pt x="191938" y="141461"/>
                </a:lnTo>
                <a:lnTo>
                  <a:pt x="183868" y="135671"/>
                </a:lnTo>
                <a:lnTo>
                  <a:pt x="185738" y="128846"/>
                </a:lnTo>
                <a:lnTo>
                  <a:pt x="171526" y="72767"/>
                </a:lnTo>
                <a:lnTo>
                  <a:pt x="135283" y="47726"/>
                </a:lnTo>
                <a:lnTo>
                  <a:pt x="123821" y="28461"/>
                </a:lnTo>
                <a:lnTo>
                  <a:pt x="120759" y="25643"/>
                </a:lnTo>
                <a:close/>
              </a:path>
              <a:path w="218440" h="384809" extrusionOk="0">
                <a:moveTo>
                  <a:pt x="83348" y="76929"/>
                </a:moveTo>
                <a:lnTo>
                  <a:pt x="73332" y="78944"/>
                </a:lnTo>
                <a:lnTo>
                  <a:pt x="65181" y="84438"/>
                </a:lnTo>
                <a:lnTo>
                  <a:pt x="59700" y="92589"/>
                </a:lnTo>
                <a:lnTo>
                  <a:pt x="57694" y="102572"/>
                </a:lnTo>
                <a:lnTo>
                  <a:pt x="59700" y="112551"/>
                </a:lnTo>
                <a:lnTo>
                  <a:pt x="65181" y="120703"/>
                </a:lnTo>
                <a:lnTo>
                  <a:pt x="73332" y="126200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33"/>
                </a:lnTo>
                <a:lnTo>
                  <a:pt x="120043" y="127933"/>
                </a:lnTo>
                <a:lnTo>
                  <a:pt x="107221" y="11191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72"/>
                </a:lnTo>
                <a:lnTo>
                  <a:pt x="106981" y="92589"/>
                </a:lnTo>
                <a:lnTo>
                  <a:pt x="101475" y="84438"/>
                </a:lnTo>
                <a:lnTo>
                  <a:pt x="93320" y="78944"/>
                </a:lnTo>
                <a:lnTo>
                  <a:pt x="83348" y="76929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17" name="Google Shape;317;p47"/>
          <p:cNvSpPr/>
          <p:nvPr/>
        </p:nvSpPr>
        <p:spPr>
          <a:xfrm>
            <a:off x="6762750" y="325188"/>
            <a:ext cx="99390" cy="168354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162194" y="0"/>
                </a:moveTo>
                <a:lnTo>
                  <a:pt x="153806" y="0"/>
                </a:lnTo>
                <a:lnTo>
                  <a:pt x="130747" y="3521"/>
                </a:lnTo>
                <a:lnTo>
                  <a:pt x="110492" y="13367"/>
                </a:lnTo>
                <a:lnTo>
                  <a:pt x="94123" y="28461"/>
                </a:lnTo>
                <a:lnTo>
                  <a:pt x="82719" y="47726"/>
                </a:lnTo>
                <a:lnTo>
                  <a:pt x="62432" y="57419"/>
                </a:lnTo>
                <a:lnTo>
                  <a:pt x="46386" y="72767"/>
                </a:lnTo>
                <a:lnTo>
                  <a:pt x="35836" y="92512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60"/>
                </a:lnTo>
                <a:lnTo>
                  <a:pt x="20231" y="145600"/>
                </a:lnTo>
                <a:lnTo>
                  <a:pt x="9449" y="158814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5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6"/>
                </a:lnTo>
                <a:lnTo>
                  <a:pt x="181023" y="378618"/>
                </a:lnTo>
                <a:lnTo>
                  <a:pt x="192347" y="371205"/>
                </a:lnTo>
                <a:lnTo>
                  <a:pt x="201878" y="360973"/>
                </a:lnTo>
                <a:lnTo>
                  <a:pt x="203033" y="358994"/>
                </a:lnTo>
                <a:lnTo>
                  <a:pt x="153806" y="358994"/>
                </a:lnTo>
                <a:lnTo>
                  <a:pt x="137260" y="356255"/>
                </a:lnTo>
                <a:lnTo>
                  <a:pt x="122939" y="348639"/>
                </a:lnTo>
                <a:lnTo>
                  <a:pt x="111778" y="337053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58"/>
                </a:lnTo>
                <a:lnTo>
                  <a:pt x="68283" y="298217"/>
                </a:lnTo>
                <a:lnTo>
                  <a:pt x="60510" y="284938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34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0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7"/>
                </a:lnTo>
                <a:lnTo>
                  <a:pt x="31988" y="213505"/>
                </a:lnTo>
                <a:lnTo>
                  <a:pt x="27319" y="203565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7"/>
                </a:lnTo>
                <a:lnTo>
                  <a:pt x="39170" y="163009"/>
                </a:lnTo>
                <a:lnTo>
                  <a:pt x="48375" y="157188"/>
                </a:lnTo>
                <a:lnTo>
                  <a:pt x="104108" y="15718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24"/>
                </a:lnTo>
                <a:lnTo>
                  <a:pt x="61673" y="134383"/>
                </a:lnTo>
                <a:lnTo>
                  <a:pt x="58532" y="130624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40"/>
                </a:lnTo>
                <a:lnTo>
                  <a:pt x="162194" y="0"/>
                </a:lnTo>
                <a:close/>
              </a:path>
              <a:path w="218440" h="384809" extrusionOk="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22" y="25586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8994"/>
                </a:lnTo>
                <a:lnTo>
                  <a:pt x="203033" y="358994"/>
                </a:lnTo>
                <a:lnTo>
                  <a:pt x="209036" y="348707"/>
                </a:lnTo>
                <a:lnTo>
                  <a:pt x="214064" y="334530"/>
                </a:lnTo>
                <a:lnTo>
                  <a:pt x="217030" y="318658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w="218440" h="384809" extrusionOk="0">
                <a:moveTo>
                  <a:pt x="119950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0"/>
                </a:lnTo>
                <a:lnTo>
                  <a:pt x="152783" y="263935"/>
                </a:lnTo>
                <a:lnTo>
                  <a:pt x="144627" y="258437"/>
                </a:lnTo>
                <a:lnTo>
                  <a:pt x="136157" y="256725"/>
                </a:lnTo>
                <a:lnTo>
                  <a:pt x="130781" y="256725"/>
                </a:lnTo>
                <a:lnTo>
                  <a:pt x="119950" y="243186"/>
                </a:lnTo>
                <a:close/>
              </a:path>
              <a:path w="218440" h="384809" extrusionOk="0">
                <a:moveTo>
                  <a:pt x="134655" y="256421"/>
                </a:moveTo>
                <a:lnTo>
                  <a:pt x="133294" y="256421"/>
                </a:lnTo>
                <a:lnTo>
                  <a:pt x="132037" y="256526"/>
                </a:lnTo>
                <a:lnTo>
                  <a:pt x="130781" y="256725"/>
                </a:lnTo>
                <a:lnTo>
                  <a:pt x="136157" y="256725"/>
                </a:lnTo>
                <a:lnTo>
                  <a:pt x="134655" y="256421"/>
                </a:lnTo>
                <a:close/>
              </a:path>
              <a:path w="218440" h="384809" extrusionOk="0">
                <a:moveTo>
                  <a:pt x="72151" y="218204"/>
                </a:moveTo>
                <a:lnTo>
                  <a:pt x="63858" y="219609"/>
                </a:lnTo>
                <a:lnTo>
                  <a:pt x="55857" y="222662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4"/>
                </a:lnTo>
                <a:close/>
              </a:path>
              <a:path w="218440" h="384809" extrusionOk="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w="218440" h="384809" extrusionOk="0">
                <a:moveTo>
                  <a:pt x="104108" y="157188"/>
                </a:moveTo>
                <a:lnTo>
                  <a:pt x="48375" y="157188"/>
                </a:lnTo>
                <a:lnTo>
                  <a:pt x="55857" y="161979"/>
                </a:lnTo>
                <a:lnTo>
                  <a:pt x="63858" y="165030"/>
                </a:lnTo>
                <a:lnTo>
                  <a:pt x="72151" y="166437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08" y="157188"/>
                </a:lnTo>
                <a:close/>
              </a:path>
              <a:path w="218440" h="384809" extrusionOk="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1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1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w="218440" h="384809" extrusionOk="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w="218440" h="384809" extrusionOk="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18" name="Google Shape;318;p47"/>
          <p:cNvSpPr/>
          <p:nvPr/>
        </p:nvSpPr>
        <p:spPr>
          <a:xfrm>
            <a:off x="8617509" y="483361"/>
            <a:ext cx="48000" cy="60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19" name="Google Shape;319;p47"/>
          <p:cNvSpPr/>
          <p:nvPr/>
        </p:nvSpPr>
        <p:spPr>
          <a:xfrm>
            <a:off x="8477679" y="483361"/>
            <a:ext cx="129600" cy="46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20" name="Google Shape;320;p47"/>
          <p:cNvSpPr/>
          <p:nvPr/>
        </p:nvSpPr>
        <p:spPr>
          <a:xfrm>
            <a:off x="8419573" y="483361"/>
            <a:ext cx="48000" cy="65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21" name="Google Shape;321;p47"/>
          <p:cNvSpPr/>
          <p:nvPr/>
        </p:nvSpPr>
        <p:spPr>
          <a:xfrm>
            <a:off x="8587502" y="380553"/>
            <a:ext cx="72000" cy="768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22" name="Google Shape;322;p47"/>
          <p:cNvSpPr/>
          <p:nvPr/>
        </p:nvSpPr>
        <p:spPr>
          <a:xfrm>
            <a:off x="8527970" y="380550"/>
            <a:ext cx="48600" cy="75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23" name="Google Shape;323;p47"/>
          <p:cNvSpPr/>
          <p:nvPr/>
        </p:nvSpPr>
        <p:spPr>
          <a:xfrm>
            <a:off x="8490585" y="436428"/>
            <a:ext cx="21958" cy="21113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978" y="0"/>
                </a:moveTo>
                <a:lnTo>
                  <a:pt x="14621" y="1877"/>
                </a:lnTo>
                <a:lnTo>
                  <a:pt x="7002" y="7005"/>
                </a:lnTo>
                <a:lnTo>
                  <a:pt x="1876" y="14621"/>
                </a:lnTo>
                <a:lnTo>
                  <a:pt x="0" y="23967"/>
                </a:lnTo>
                <a:lnTo>
                  <a:pt x="1876" y="33308"/>
                </a:lnTo>
                <a:lnTo>
                  <a:pt x="7002" y="40921"/>
                </a:lnTo>
                <a:lnTo>
                  <a:pt x="14621" y="46047"/>
                </a:lnTo>
                <a:lnTo>
                  <a:pt x="23978" y="47925"/>
                </a:lnTo>
                <a:lnTo>
                  <a:pt x="33290" y="46047"/>
                </a:lnTo>
                <a:lnTo>
                  <a:pt x="40914" y="40921"/>
                </a:lnTo>
                <a:lnTo>
                  <a:pt x="46065" y="33308"/>
                </a:lnTo>
                <a:lnTo>
                  <a:pt x="47956" y="23967"/>
                </a:lnTo>
                <a:lnTo>
                  <a:pt x="46065" y="14621"/>
                </a:lnTo>
                <a:lnTo>
                  <a:pt x="40914" y="7005"/>
                </a:lnTo>
                <a:lnTo>
                  <a:pt x="33290" y="1877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24" name="Google Shape;324;p47"/>
          <p:cNvSpPr/>
          <p:nvPr/>
        </p:nvSpPr>
        <p:spPr>
          <a:xfrm>
            <a:off x="8466081" y="349758"/>
            <a:ext cx="0" cy="105569"/>
          </a:xfrm>
          <a:custGeom>
            <a:avLst/>
            <a:gdLst/>
            <a:ahLst/>
            <a:cxnLst/>
            <a:rect l="l" t="t" r="r" b="b"/>
            <a:pathLst>
              <a:path w="120000" h="241300" extrusionOk="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w="3547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25" name="Google Shape;325;p47"/>
          <p:cNvSpPr/>
          <p:nvPr/>
        </p:nvSpPr>
        <p:spPr>
          <a:xfrm>
            <a:off x="8432409" y="380552"/>
            <a:ext cx="0" cy="75009"/>
          </a:xfrm>
          <a:custGeom>
            <a:avLst/>
            <a:gdLst/>
            <a:ahLst/>
            <a:cxnLst/>
            <a:rect l="l" t="t" r="r" b="b"/>
            <a:pathLst>
              <a:path w="120000" h="171450" extrusionOk="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w="355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26" name="Google Shape;326;p47"/>
          <p:cNvSpPr/>
          <p:nvPr/>
        </p:nvSpPr>
        <p:spPr>
          <a:xfrm>
            <a:off x="8421481" y="347127"/>
            <a:ext cx="21958" cy="21113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27" name="Google Shape;327;p47"/>
          <p:cNvSpPr/>
          <p:nvPr/>
        </p:nvSpPr>
        <p:spPr>
          <a:xfrm>
            <a:off x="8324898" y="378651"/>
            <a:ext cx="81900" cy="789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28" name="Google Shape;328;p47"/>
          <p:cNvSpPr/>
          <p:nvPr/>
        </p:nvSpPr>
        <p:spPr>
          <a:xfrm>
            <a:off x="8190355" y="378651"/>
            <a:ext cx="121349" cy="76676"/>
          </a:xfrm>
          <a:custGeom>
            <a:avLst/>
            <a:gdLst/>
            <a:ahLst/>
            <a:cxnLst/>
            <a:rect l="l" t="t" r="r" b="b"/>
            <a:pathLst>
              <a:path w="266700" h="175259" extrusionOk="0">
                <a:moveTo>
                  <a:pt x="34972" y="4334"/>
                </a:moveTo>
                <a:lnTo>
                  <a:pt x="0" y="4334"/>
                </a:lnTo>
                <a:lnTo>
                  <a:pt x="0" y="175219"/>
                </a:lnTo>
                <a:lnTo>
                  <a:pt x="34972" y="175219"/>
                </a:lnTo>
                <a:lnTo>
                  <a:pt x="34972" y="75275"/>
                </a:lnTo>
                <a:lnTo>
                  <a:pt x="38166" y="59554"/>
                </a:lnTo>
                <a:lnTo>
                  <a:pt x="46857" y="46713"/>
                </a:lnTo>
                <a:lnTo>
                  <a:pt x="59710" y="38054"/>
                </a:lnTo>
                <a:lnTo>
                  <a:pt x="75390" y="34878"/>
                </a:lnTo>
                <a:lnTo>
                  <a:pt x="255421" y="34878"/>
                </a:lnTo>
                <a:lnTo>
                  <a:pt x="250616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34"/>
                </a:lnTo>
                <a:close/>
              </a:path>
              <a:path w="266700" h="175259" extrusionOk="0">
                <a:moveTo>
                  <a:pt x="191198" y="34878"/>
                </a:moveTo>
                <a:lnTo>
                  <a:pt x="75390" y="34878"/>
                </a:lnTo>
                <a:lnTo>
                  <a:pt x="91072" y="38068"/>
                </a:lnTo>
                <a:lnTo>
                  <a:pt x="103928" y="46752"/>
                </a:lnTo>
                <a:lnTo>
                  <a:pt x="112623" y="59598"/>
                </a:lnTo>
                <a:lnTo>
                  <a:pt x="115818" y="75275"/>
                </a:lnTo>
                <a:lnTo>
                  <a:pt x="115818" y="175219"/>
                </a:lnTo>
                <a:lnTo>
                  <a:pt x="150686" y="175219"/>
                </a:lnTo>
                <a:lnTo>
                  <a:pt x="150686" y="75275"/>
                </a:lnTo>
                <a:lnTo>
                  <a:pt x="153896" y="59554"/>
                </a:lnTo>
                <a:lnTo>
                  <a:pt x="162622" y="46713"/>
                </a:lnTo>
                <a:lnTo>
                  <a:pt x="175507" y="38054"/>
                </a:lnTo>
                <a:lnTo>
                  <a:pt x="191198" y="34878"/>
                </a:lnTo>
                <a:close/>
              </a:path>
              <a:path w="266700" h="175259" extrusionOk="0">
                <a:moveTo>
                  <a:pt x="255421" y="34878"/>
                </a:moveTo>
                <a:lnTo>
                  <a:pt x="191198" y="34878"/>
                </a:lnTo>
                <a:lnTo>
                  <a:pt x="206878" y="38068"/>
                </a:lnTo>
                <a:lnTo>
                  <a:pt x="219731" y="46752"/>
                </a:lnTo>
                <a:lnTo>
                  <a:pt x="228422" y="59598"/>
                </a:lnTo>
                <a:lnTo>
                  <a:pt x="231615" y="75275"/>
                </a:lnTo>
                <a:lnTo>
                  <a:pt x="231615" y="175219"/>
                </a:lnTo>
                <a:lnTo>
                  <a:pt x="266484" y="175219"/>
                </a:lnTo>
                <a:lnTo>
                  <a:pt x="266484" y="75275"/>
                </a:lnTo>
                <a:lnTo>
                  <a:pt x="261280" y="44187"/>
                </a:lnTo>
                <a:lnTo>
                  <a:pt x="255421" y="34878"/>
                </a:lnTo>
                <a:close/>
              </a:path>
              <a:path w="266700" h="175259" extrusionOk="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6" y="27245"/>
                </a:lnTo>
                <a:lnTo>
                  <a:pt x="246344" y="20458"/>
                </a:lnTo>
                <a:lnTo>
                  <a:pt x="223180" y="5319"/>
                </a:lnTo>
                <a:lnTo>
                  <a:pt x="193292" y="0"/>
                </a:lnTo>
                <a:close/>
              </a:path>
              <a:path w="266700" h="175259" extrusionOk="0">
                <a:moveTo>
                  <a:pt x="77390" y="0"/>
                </a:moveTo>
                <a:lnTo>
                  <a:pt x="63322" y="1525"/>
                </a:lnTo>
                <a:lnTo>
                  <a:pt x="51504" y="5429"/>
                </a:lnTo>
                <a:lnTo>
                  <a:pt x="42026" y="10698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29" name="Google Shape;329;p47"/>
          <p:cNvSpPr/>
          <p:nvPr/>
        </p:nvSpPr>
        <p:spPr>
          <a:xfrm>
            <a:off x="7972472" y="334556"/>
            <a:ext cx="170754" cy="164187"/>
          </a:xfrm>
          <a:custGeom>
            <a:avLst/>
            <a:gdLst/>
            <a:ahLst/>
            <a:cxnLst/>
            <a:rect l="l" t="t" r="r" b="b"/>
            <a:pathLst>
              <a:path w="375284" h="375284" extrusionOk="0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6" y="237229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7"/>
                </a:lnTo>
                <a:lnTo>
                  <a:pt x="242885" y="366463"/>
                </a:lnTo>
                <a:lnTo>
                  <a:pt x="268887" y="356242"/>
                </a:lnTo>
                <a:lnTo>
                  <a:pt x="293289" y="342125"/>
                </a:lnTo>
                <a:lnTo>
                  <a:pt x="293813" y="341769"/>
                </a:lnTo>
                <a:lnTo>
                  <a:pt x="289061" y="336241"/>
                </a:lnTo>
                <a:lnTo>
                  <a:pt x="187533" y="336241"/>
                </a:lnTo>
                <a:lnTo>
                  <a:pt x="140514" y="328634"/>
                </a:lnTo>
                <a:lnTo>
                  <a:pt x="99621" y="307465"/>
                </a:lnTo>
                <a:lnTo>
                  <a:pt x="67338" y="275208"/>
                </a:lnTo>
                <a:lnTo>
                  <a:pt x="46148" y="234340"/>
                </a:lnTo>
                <a:lnTo>
                  <a:pt x="38532" y="187334"/>
                </a:lnTo>
                <a:lnTo>
                  <a:pt x="46148" y="140318"/>
                </a:lnTo>
                <a:lnTo>
                  <a:pt x="67338" y="99444"/>
                </a:lnTo>
                <a:lnTo>
                  <a:pt x="99621" y="67184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8" y="38407"/>
                </a:lnTo>
                <a:lnTo>
                  <a:pt x="282155" y="25625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w="375284" h="375284" extrusionOk="0">
                <a:moveTo>
                  <a:pt x="268578" y="312409"/>
                </a:moveTo>
                <a:lnTo>
                  <a:pt x="268054" y="312639"/>
                </a:lnTo>
                <a:lnTo>
                  <a:pt x="249352" y="322816"/>
                </a:lnTo>
                <a:lnTo>
                  <a:pt x="229525" y="330208"/>
                </a:lnTo>
                <a:lnTo>
                  <a:pt x="208833" y="334716"/>
                </a:lnTo>
                <a:lnTo>
                  <a:pt x="187533" y="336241"/>
                </a:lnTo>
                <a:lnTo>
                  <a:pt x="289061" y="336241"/>
                </a:lnTo>
                <a:lnTo>
                  <a:pt x="268578" y="312409"/>
                </a:lnTo>
                <a:close/>
              </a:path>
              <a:path w="375284" h="375284" extrusionOk="0">
                <a:moveTo>
                  <a:pt x="359261" y="254149"/>
                </a:moveTo>
                <a:lnTo>
                  <a:pt x="254651" y="254149"/>
                </a:lnTo>
                <a:lnTo>
                  <a:pt x="263675" y="265140"/>
                </a:lnTo>
                <a:lnTo>
                  <a:pt x="274770" y="273633"/>
                </a:lnTo>
                <a:lnTo>
                  <a:pt x="287536" y="279372"/>
                </a:lnTo>
                <a:lnTo>
                  <a:pt x="301571" y="28210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41"/>
                </a:lnTo>
                <a:lnTo>
                  <a:pt x="359261" y="254149"/>
                </a:lnTo>
                <a:close/>
              </a:path>
              <a:path w="375284" h="375284" extrusionOk="0">
                <a:moveTo>
                  <a:pt x="187428" y="92552"/>
                </a:moveTo>
                <a:lnTo>
                  <a:pt x="150563" y="100011"/>
                </a:lnTo>
                <a:lnTo>
                  <a:pt x="120402" y="120341"/>
                </a:lnTo>
                <a:lnTo>
                  <a:pt x="100037" y="150473"/>
                </a:lnTo>
                <a:lnTo>
                  <a:pt x="92562" y="187334"/>
                </a:lnTo>
                <a:lnTo>
                  <a:pt x="100037" y="224189"/>
                </a:lnTo>
                <a:lnTo>
                  <a:pt x="120402" y="254318"/>
                </a:lnTo>
                <a:lnTo>
                  <a:pt x="150563" y="274647"/>
                </a:lnTo>
                <a:lnTo>
                  <a:pt x="187428" y="282106"/>
                </a:lnTo>
                <a:lnTo>
                  <a:pt x="206148" y="280265"/>
                </a:lnTo>
                <a:lnTo>
                  <a:pt x="223867" y="274865"/>
                </a:lnTo>
                <a:lnTo>
                  <a:pt x="240172" y="266097"/>
                </a:lnTo>
                <a:lnTo>
                  <a:pt x="254651" y="254149"/>
                </a:lnTo>
                <a:lnTo>
                  <a:pt x="359261" y="254149"/>
                </a:lnTo>
                <a:lnTo>
                  <a:pt x="359364" y="254021"/>
                </a:lnTo>
                <a:lnTo>
                  <a:pt x="364849" y="244450"/>
                </a:lnTo>
                <a:lnTo>
                  <a:pt x="365097" y="243814"/>
                </a:lnTo>
                <a:lnTo>
                  <a:pt x="304702" y="243814"/>
                </a:lnTo>
                <a:lnTo>
                  <a:pt x="304226" y="243699"/>
                </a:lnTo>
                <a:lnTo>
                  <a:pt x="187533" y="243699"/>
                </a:lnTo>
                <a:lnTo>
                  <a:pt x="165611" y="239267"/>
                </a:lnTo>
                <a:lnTo>
                  <a:pt x="147704" y="227182"/>
                </a:lnTo>
                <a:lnTo>
                  <a:pt x="135629" y="209265"/>
                </a:lnTo>
                <a:lnTo>
                  <a:pt x="131200" y="187334"/>
                </a:lnTo>
                <a:lnTo>
                  <a:pt x="135629" y="165393"/>
                </a:lnTo>
                <a:lnTo>
                  <a:pt x="147704" y="147473"/>
                </a:lnTo>
                <a:lnTo>
                  <a:pt x="165611" y="135390"/>
                </a:lnTo>
                <a:lnTo>
                  <a:pt x="187533" y="130959"/>
                </a:lnTo>
                <a:lnTo>
                  <a:pt x="261662" y="130959"/>
                </a:lnTo>
                <a:lnTo>
                  <a:pt x="254494" y="120341"/>
                </a:lnTo>
                <a:lnTo>
                  <a:pt x="224338" y="100011"/>
                </a:lnTo>
                <a:lnTo>
                  <a:pt x="187428" y="92552"/>
                </a:lnTo>
                <a:close/>
              </a:path>
              <a:path w="375284" h="375284" extrusionOk="0">
                <a:moveTo>
                  <a:pt x="298708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4"/>
                </a:lnTo>
                <a:lnTo>
                  <a:pt x="307826" y="99444"/>
                </a:lnTo>
                <a:lnTo>
                  <a:pt x="329022" y="140318"/>
                </a:lnTo>
                <a:lnTo>
                  <a:pt x="336638" y="187334"/>
                </a:lnTo>
                <a:lnTo>
                  <a:pt x="336421" y="195346"/>
                </a:lnTo>
                <a:lnTo>
                  <a:pt x="320932" y="239178"/>
                </a:lnTo>
                <a:lnTo>
                  <a:pt x="304702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41"/>
                </a:lnTo>
                <a:lnTo>
                  <a:pt x="372858" y="216794"/>
                </a:lnTo>
                <a:lnTo>
                  <a:pt x="374098" y="207586"/>
                </a:lnTo>
                <a:lnTo>
                  <a:pt x="374828" y="197854"/>
                </a:lnTo>
                <a:lnTo>
                  <a:pt x="375067" y="187334"/>
                </a:lnTo>
                <a:lnTo>
                  <a:pt x="368396" y="137609"/>
                </a:lnTo>
                <a:lnTo>
                  <a:pt x="349483" y="92880"/>
                </a:lnTo>
                <a:lnTo>
                  <a:pt x="320134" y="54951"/>
                </a:lnTo>
                <a:lnTo>
                  <a:pt x="298708" y="38407"/>
                </a:lnTo>
                <a:close/>
              </a:path>
              <a:path w="375284" h="375284" extrusionOk="0">
                <a:moveTo>
                  <a:pt x="261662" y="130959"/>
                </a:moveTo>
                <a:lnTo>
                  <a:pt x="187533" y="130959"/>
                </a:lnTo>
                <a:lnTo>
                  <a:pt x="209517" y="135408"/>
                </a:lnTo>
                <a:lnTo>
                  <a:pt x="227459" y="147520"/>
                </a:lnTo>
                <a:lnTo>
                  <a:pt x="239549" y="165446"/>
                </a:lnTo>
                <a:lnTo>
                  <a:pt x="243982" y="187334"/>
                </a:lnTo>
                <a:lnTo>
                  <a:pt x="239549" y="209265"/>
                </a:lnTo>
                <a:lnTo>
                  <a:pt x="227459" y="227182"/>
                </a:lnTo>
                <a:lnTo>
                  <a:pt x="209517" y="239267"/>
                </a:lnTo>
                <a:lnTo>
                  <a:pt x="187533" y="243699"/>
                </a:lnTo>
                <a:lnTo>
                  <a:pt x="304226" y="243699"/>
                </a:lnTo>
                <a:lnTo>
                  <a:pt x="296888" y="241926"/>
                </a:lnTo>
                <a:lnTo>
                  <a:pt x="289694" y="237229"/>
                </a:lnTo>
                <a:lnTo>
                  <a:pt x="284401" y="229338"/>
                </a:lnTo>
                <a:lnTo>
                  <a:pt x="282295" y="217867"/>
                </a:lnTo>
                <a:lnTo>
                  <a:pt x="282295" y="187334"/>
                </a:lnTo>
                <a:lnTo>
                  <a:pt x="274834" y="150473"/>
                </a:lnTo>
                <a:lnTo>
                  <a:pt x="261662" y="130959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30" name="Google Shape;330;p47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31" name="Google Shape;331;p47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32" name="Google Shape;332;p47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33" name="Google Shape;333;p47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34" name="Google Shape;334;p47"/>
          <p:cNvSpPr/>
          <p:nvPr/>
        </p:nvSpPr>
        <p:spPr>
          <a:xfrm>
            <a:off x="863226" y="360793"/>
            <a:ext cx="2423100" cy="1443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35" name="Google Shape;335;p47"/>
          <p:cNvSpPr txBox="1">
            <a:spLocks noGrp="1"/>
          </p:cNvSpPr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47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47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47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47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47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8"/>
          <p:cNvSpPr txBox="1">
            <a:spLocks noGrp="1"/>
          </p:cNvSpPr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48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48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4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48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9"/>
          <p:cNvSpPr txBox="1">
            <a:spLocks noGrp="1"/>
          </p:cNvSpPr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49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49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49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0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50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50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сновной">
  <p:cSld name="Основной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1"/>
          <p:cNvSpPr txBox="1"/>
          <p:nvPr/>
        </p:nvSpPr>
        <p:spPr>
          <a:xfrm>
            <a:off x="473347" y="238720"/>
            <a:ext cx="12285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</a:pPr>
            <a:r>
              <a:rPr lang="en" sz="9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дизайн-мышление</a:t>
            </a:r>
            <a:endParaRPr sz="500"/>
          </a:p>
        </p:txBody>
      </p:sp>
      <p:sp>
        <p:nvSpPr>
          <p:cNvPr id="358" name="Google Shape;358;p51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cap="none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cap="none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cap="none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cap="none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cap="none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cap="none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cap="none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cap="none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cap="none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obj">
  <p:cSld name="OBJEC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>
            <a:spLocks noGrp="1"/>
          </p:cNvSpPr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53"/>
          <p:cNvSpPr txBox="1">
            <a:spLocks noGrp="1"/>
          </p:cNvSpPr>
          <p:nvPr>
            <p:ph type="subTitle" idx="1"/>
          </p:nvPr>
        </p:nvSpPr>
        <p:spPr>
          <a:xfrm>
            <a:off x="470473" y="3162908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3000" b="0" i="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5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5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53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4"/>
          <p:cNvSpPr txBox="1">
            <a:spLocks noGrp="1"/>
          </p:cNvSpPr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52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5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5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54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5"/>
          <p:cNvSpPr txBox="1">
            <a:spLocks noGrp="1"/>
          </p:cNvSpPr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52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55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5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5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55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6"/>
          <p:cNvSpPr txBox="1">
            <a:spLocks noGrp="1"/>
          </p:cNvSpPr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52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56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56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5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5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56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bg>
      <p:bgPr>
        <a:solidFill>
          <a:schemeClr val="lt1"/>
        </a:soli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7"/>
          <p:cNvSpPr/>
          <p:nvPr/>
        </p:nvSpPr>
        <p:spPr>
          <a:xfrm>
            <a:off x="7725537" y="378748"/>
            <a:ext cx="60300" cy="7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57"/>
          <p:cNvSpPr/>
          <p:nvPr/>
        </p:nvSpPr>
        <p:spPr>
          <a:xfrm>
            <a:off x="7644384" y="378591"/>
            <a:ext cx="69600" cy="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57"/>
          <p:cNvSpPr/>
          <p:nvPr/>
        </p:nvSpPr>
        <p:spPr>
          <a:xfrm>
            <a:off x="7618169" y="380539"/>
            <a:ext cx="0" cy="74732"/>
          </a:xfrm>
          <a:custGeom>
            <a:avLst/>
            <a:gdLst/>
            <a:ahLst/>
            <a:cxnLst/>
            <a:rect l="l" t="t" r="r" b="b"/>
            <a:pathLst>
              <a:path w="120000" h="170815" extrusionOk="0">
                <a:moveTo>
                  <a:pt x="0" y="0"/>
                </a:moveTo>
                <a:lnTo>
                  <a:pt x="0" y="170790"/>
                </a:lnTo>
              </a:path>
            </a:pathLst>
          </a:custGeom>
          <a:noFill/>
          <a:ln w="355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57"/>
          <p:cNvSpPr/>
          <p:nvPr/>
        </p:nvSpPr>
        <p:spPr>
          <a:xfrm>
            <a:off x="7607903" y="347885"/>
            <a:ext cx="20802" cy="20280"/>
          </a:xfrm>
          <a:custGeom>
            <a:avLst/>
            <a:gdLst/>
            <a:ahLst/>
            <a:cxnLst/>
            <a:rect l="l" t="t" r="r" b="b"/>
            <a:pathLst>
              <a:path w="45719" h="46355" extrusionOk="0">
                <a:moveTo>
                  <a:pt x="29109" y="0"/>
                </a:moveTo>
                <a:lnTo>
                  <a:pt x="16125" y="0"/>
                </a:lnTo>
                <a:lnTo>
                  <a:pt x="10680" y="2052"/>
                </a:lnTo>
                <a:lnTo>
                  <a:pt x="6491" y="6491"/>
                </a:lnTo>
                <a:lnTo>
                  <a:pt x="2094" y="10931"/>
                </a:lnTo>
                <a:lnTo>
                  <a:pt x="0" y="16397"/>
                </a:lnTo>
                <a:lnTo>
                  <a:pt x="0" y="29370"/>
                </a:lnTo>
                <a:lnTo>
                  <a:pt x="2094" y="3483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68"/>
                </a:lnTo>
                <a:lnTo>
                  <a:pt x="29109" y="45768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36"/>
                </a:lnTo>
                <a:lnTo>
                  <a:pt x="45119" y="29370"/>
                </a:lnTo>
                <a:lnTo>
                  <a:pt x="45119" y="16397"/>
                </a:lnTo>
                <a:lnTo>
                  <a:pt x="43035" y="10931"/>
                </a:lnTo>
                <a:lnTo>
                  <a:pt x="38637" y="6491"/>
                </a:lnTo>
                <a:lnTo>
                  <a:pt x="34553" y="2052"/>
                </a:lnTo>
                <a:lnTo>
                  <a:pt x="2910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57"/>
          <p:cNvSpPr/>
          <p:nvPr/>
        </p:nvSpPr>
        <p:spPr>
          <a:xfrm>
            <a:off x="7462028" y="378591"/>
            <a:ext cx="129900" cy="78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57"/>
          <p:cNvSpPr/>
          <p:nvPr/>
        </p:nvSpPr>
        <p:spPr>
          <a:xfrm>
            <a:off x="7364967" y="350282"/>
            <a:ext cx="84000" cy="105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57"/>
          <p:cNvSpPr/>
          <p:nvPr/>
        </p:nvSpPr>
        <p:spPr>
          <a:xfrm>
            <a:off x="7304675" y="380539"/>
            <a:ext cx="49406" cy="74732"/>
          </a:xfrm>
          <a:custGeom>
            <a:avLst/>
            <a:gdLst/>
            <a:ahLst/>
            <a:cxnLst/>
            <a:rect l="l" t="t" r="r" b="b"/>
            <a:pathLst>
              <a:path w="108584" h="170815" extrusionOk="0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186" y="170790"/>
                </a:lnTo>
                <a:lnTo>
                  <a:pt x="108268" y="170790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57"/>
          <p:cNvSpPr/>
          <p:nvPr/>
        </p:nvSpPr>
        <p:spPr>
          <a:xfrm>
            <a:off x="7295980" y="350140"/>
            <a:ext cx="0" cy="105291"/>
          </a:xfrm>
          <a:custGeom>
            <a:avLst/>
            <a:gdLst/>
            <a:ahLst/>
            <a:cxnLst/>
            <a:rect l="l" t="t" r="r" b="b"/>
            <a:pathLst>
              <a:path w="120000" h="240665" extrusionOk="0">
                <a:moveTo>
                  <a:pt x="0" y="0"/>
                </a:moveTo>
                <a:lnTo>
                  <a:pt x="0" y="240139"/>
                </a:lnTo>
              </a:path>
            </a:pathLst>
          </a:custGeom>
          <a:noFill/>
          <a:ln w="355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57"/>
          <p:cNvSpPr/>
          <p:nvPr/>
        </p:nvSpPr>
        <p:spPr>
          <a:xfrm>
            <a:off x="7196756" y="378472"/>
            <a:ext cx="78000" cy="78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57"/>
          <p:cNvSpPr/>
          <p:nvPr/>
        </p:nvSpPr>
        <p:spPr>
          <a:xfrm>
            <a:off x="6996022" y="349028"/>
            <a:ext cx="98100" cy="108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57"/>
          <p:cNvSpPr/>
          <p:nvPr/>
        </p:nvSpPr>
        <p:spPr>
          <a:xfrm>
            <a:off x="7107369" y="378472"/>
            <a:ext cx="78000" cy="789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57"/>
          <p:cNvSpPr/>
          <p:nvPr/>
        </p:nvSpPr>
        <p:spPr>
          <a:xfrm>
            <a:off x="6850237" y="325191"/>
            <a:ext cx="99390" cy="168354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48061" y="35643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7"/>
                </a:lnTo>
                <a:lnTo>
                  <a:pt x="107422" y="371274"/>
                </a:lnTo>
                <a:lnTo>
                  <a:pt x="120764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39"/>
                </a:lnTo>
                <a:close/>
              </a:path>
              <a:path w="218440" h="384809" extrusionOk="0">
                <a:moveTo>
                  <a:pt x="191947" y="243175"/>
                </a:moveTo>
                <a:lnTo>
                  <a:pt x="146278" y="243175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23"/>
                </a:lnTo>
                <a:lnTo>
                  <a:pt x="160204" y="258096"/>
                </a:lnTo>
                <a:lnTo>
                  <a:pt x="160204" y="269237"/>
                </a:lnTo>
                <a:lnTo>
                  <a:pt x="137901" y="308053"/>
                </a:lnTo>
                <a:lnTo>
                  <a:pt x="115504" y="314807"/>
                </a:lnTo>
                <a:lnTo>
                  <a:pt x="113190" y="322388"/>
                </a:lnTo>
                <a:lnTo>
                  <a:pt x="106135" y="337044"/>
                </a:lnTo>
                <a:lnTo>
                  <a:pt x="94997" y="348634"/>
                </a:lnTo>
                <a:lnTo>
                  <a:pt x="80678" y="356253"/>
                </a:lnTo>
                <a:lnTo>
                  <a:pt x="64081" y="358994"/>
                </a:lnTo>
                <a:lnTo>
                  <a:pt x="120764" y="358994"/>
                </a:lnTo>
                <a:lnTo>
                  <a:pt x="123821" y="356180"/>
                </a:lnTo>
                <a:lnTo>
                  <a:pt x="135283" y="336911"/>
                </a:lnTo>
                <a:lnTo>
                  <a:pt x="155510" y="327217"/>
                </a:lnTo>
                <a:lnTo>
                  <a:pt x="171526" y="311870"/>
                </a:lnTo>
                <a:lnTo>
                  <a:pt x="182064" y="292124"/>
                </a:lnTo>
                <a:lnTo>
                  <a:pt x="185858" y="269237"/>
                </a:lnTo>
                <a:lnTo>
                  <a:pt x="185753" y="255856"/>
                </a:lnTo>
                <a:lnTo>
                  <a:pt x="183868" y="248976"/>
                </a:lnTo>
                <a:lnTo>
                  <a:pt x="191947" y="243175"/>
                </a:lnTo>
                <a:close/>
              </a:path>
              <a:path w="218440" h="384809" extrusionOk="0">
                <a:moveTo>
                  <a:pt x="84604" y="256421"/>
                </a:moveTo>
                <a:lnTo>
                  <a:pt x="83348" y="256421"/>
                </a:lnTo>
                <a:lnTo>
                  <a:pt x="73332" y="258437"/>
                </a:lnTo>
                <a:lnTo>
                  <a:pt x="65181" y="263934"/>
                </a:lnTo>
                <a:lnTo>
                  <a:pt x="59700" y="272085"/>
                </a:lnTo>
                <a:lnTo>
                  <a:pt x="57694" y="282064"/>
                </a:lnTo>
                <a:lnTo>
                  <a:pt x="59700" y="292048"/>
                </a:lnTo>
                <a:lnTo>
                  <a:pt x="65181" y="300198"/>
                </a:lnTo>
                <a:lnTo>
                  <a:pt x="73332" y="305693"/>
                </a:lnTo>
                <a:lnTo>
                  <a:pt x="83348" y="307707"/>
                </a:lnTo>
                <a:lnTo>
                  <a:pt x="93320" y="305693"/>
                </a:lnTo>
                <a:lnTo>
                  <a:pt x="101475" y="300198"/>
                </a:lnTo>
                <a:lnTo>
                  <a:pt x="106981" y="292048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24"/>
                </a:lnTo>
                <a:lnTo>
                  <a:pt x="120035" y="256714"/>
                </a:lnTo>
                <a:lnTo>
                  <a:pt x="87222" y="256714"/>
                </a:lnTo>
                <a:lnTo>
                  <a:pt x="85861" y="256526"/>
                </a:lnTo>
                <a:lnTo>
                  <a:pt x="84604" y="256421"/>
                </a:lnTo>
                <a:close/>
              </a:path>
              <a:path w="218440" h="384809" extrusionOk="0">
                <a:moveTo>
                  <a:pt x="145744" y="218204"/>
                </a:moveTo>
                <a:lnTo>
                  <a:pt x="109518" y="230402"/>
                </a:lnTo>
                <a:lnTo>
                  <a:pt x="87222" y="256714"/>
                </a:lnTo>
                <a:lnTo>
                  <a:pt x="120035" y="256714"/>
                </a:lnTo>
                <a:lnTo>
                  <a:pt x="126907" y="248128"/>
                </a:lnTo>
                <a:lnTo>
                  <a:pt x="133608" y="244537"/>
                </a:lnTo>
                <a:lnTo>
                  <a:pt x="146278" y="243175"/>
                </a:lnTo>
                <a:lnTo>
                  <a:pt x="191947" y="243175"/>
                </a:lnTo>
                <a:lnTo>
                  <a:pt x="197711" y="239037"/>
                </a:lnTo>
                <a:lnTo>
                  <a:pt x="207131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w="218440" h="384809" extrusionOk="0">
                <a:moveTo>
                  <a:pt x="207131" y="157178"/>
                </a:moveTo>
                <a:lnTo>
                  <a:pt x="169534" y="157178"/>
                </a:lnTo>
                <a:lnTo>
                  <a:pt x="178734" y="163000"/>
                </a:lnTo>
                <a:lnTo>
                  <a:pt x="185917" y="171132"/>
                </a:lnTo>
                <a:lnTo>
                  <a:pt x="190588" y="181072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1" y="227459"/>
                </a:lnTo>
                <a:lnTo>
                  <a:pt x="208462" y="225822"/>
                </a:lnTo>
                <a:lnTo>
                  <a:pt x="215423" y="210021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4"/>
                </a:lnTo>
                <a:lnTo>
                  <a:pt x="207131" y="157178"/>
                </a:lnTo>
                <a:close/>
              </a:path>
              <a:path w="218440" h="384809" extrusionOk="0">
                <a:moveTo>
                  <a:pt x="64081" y="0"/>
                </a:moveTo>
                <a:lnTo>
                  <a:pt x="25591" y="13428"/>
                </a:lnTo>
                <a:lnTo>
                  <a:pt x="3939" y="50107"/>
                </a:lnTo>
                <a:lnTo>
                  <a:pt x="0" y="83327"/>
                </a:lnTo>
                <a:lnTo>
                  <a:pt x="0" y="110216"/>
                </a:lnTo>
                <a:lnTo>
                  <a:pt x="14030" y="150267"/>
                </a:lnTo>
                <a:lnTo>
                  <a:pt x="40208" y="182978"/>
                </a:lnTo>
                <a:lnTo>
                  <a:pt x="39056" y="185868"/>
                </a:lnTo>
                <a:lnTo>
                  <a:pt x="38428" y="189020"/>
                </a:lnTo>
                <a:lnTo>
                  <a:pt x="38428" y="192318"/>
                </a:lnTo>
                <a:lnTo>
                  <a:pt x="40448" y="202297"/>
                </a:lnTo>
                <a:lnTo>
                  <a:pt x="45954" y="210449"/>
                </a:lnTo>
                <a:lnTo>
                  <a:pt x="54109" y="215945"/>
                </a:lnTo>
                <a:lnTo>
                  <a:pt x="64081" y="217961"/>
                </a:lnTo>
                <a:lnTo>
                  <a:pt x="74053" y="215945"/>
                </a:lnTo>
                <a:lnTo>
                  <a:pt x="82209" y="210449"/>
                </a:lnTo>
                <a:lnTo>
                  <a:pt x="87714" y="202297"/>
                </a:lnTo>
                <a:lnTo>
                  <a:pt x="89735" y="192318"/>
                </a:lnTo>
                <a:lnTo>
                  <a:pt x="87714" y="182335"/>
                </a:lnTo>
                <a:lnTo>
                  <a:pt x="82209" y="174184"/>
                </a:lnTo>
                <a:lnTo>
                  <a:pt x="74053" y="168690"/>
                </a:lnTo>
                <a:lnTo>
                  <a:pt x="65481" y="166958"/>
                </a:lnTo>
                <a:lnTo>
                  <a:pt x="60207" y="166958"/>
                </a:lnTo>
                <a:lnTo>
                  <a:pt x="34030" y="134247"/>
                </a:lnTo>
                <a:lnTo>
                  <a:pt x="30396" y="128781"/>
                </a:lnTo>
                <a:lnTo>
                  <a:pt x="27800" y="122950"/>
                </a:lnTo>
                <a:lnTo>
                  <a:pt x="26196" y="116696"/>
                </a:lnTo>
                <a:lnTo>
                  <a:pt x="25653" y="110216"/>
                </a:lnTo>
                <a:lnTo>
                  <a:pt x="25653" y="83327"/>
                </a:lnTo>
                <a:lnTo>
                  <a:pt x="36752" y="38826"/>
                </a:lnTo>
                <a:lnTo>
                  <a:pt x="64081" y="25643"/>
                </a:lnTo>
                <a:lnTo>
                  <a:pt x="120764" y="25643"/>
                </a:lnTo>
                <a:lnTo>
                  <a:pt x="107422" y="13363"/>
                </a:lnTo>
                <a:lnTo>
                  <a:pt x="87153" y="3519"/>
                </a:lnTo>
                <a:lnTo>
                  <a:pt x="64081" y="0"/>
                </a:lnTo>
                <a:close/>
              </a:path>
              <a:path w="218440" h="384809" extrusionOk="0">
                <a:moveTo>
                  <a:pt x="64081" y="166675"/>
                </a:moveTo>
                <a:lnTo>
                  <a:pt x="62720" y="166675"/>
                </a:lnTo>
                <a:lnTo>
                  <a:pt x="61464" y="166769"/>
                </a:lnTo>
                <a:lnTo>
                  <a:pt x="60207" y="166958"/>
                </a:lnTo>
                <a:lnTo>
                  <a:pt x="65481" y="166958"/>
                </a:lnTo>
                <a:lnTo>
                  <a:pt x="64081" y="166675"/>
                </a:lnTo>
                <a:close/>
              </a:path>
              <a:path w="218440" h="384809" extrusionOk="0">
                <a:moveTo>
                  <a:pt x="120043" y="127922"/>
                </a:moveTo>
                <a:lnTo>
                  <a:pt x="87222" y="127922"/>
                </a:lnTo>
                <a:lnTo>
                  <a:pt x="102195" y="146759"/>
                </a:lnTo>
                <a:lnTo>
                  <a:pt x="137378" y="166288"/>
                </a:lnTo>
                <a:lnTo>
                  <a:pt x="145744" y="166432"/>
                </a:lnTo>
                <a:lnTo>
                  <a:pt x="154045" y="165027"/>
                </a:lnTo>
                <a:lnTo>
                  <a:pt x="162050" y="161975"/>
                </a:lnTo>
                <a:lnTo>
                  <a:pt x="169534" y="157178"/>
                </a:lnTo>
                <a:lnTo>
                  <a:pt x="207131" y="157178"/>
                </a:lnTo>
                <a:lnTo>
                  <a:pt x="197711" y="145600"/>
                </a:lnTo>
                <a:lnTo>
                  <a:pt x="191933" y="141451"/>
                </a:lnTo>
                <a:lnTo>
                  <a:pt x="146278" y="141451"/>
                </a:lnTo>
                <a:lnTo>
                  <a:pt x="133608" y="140100"/>
                </a:lnTo>
                <a:lnTo>
                  <a:pt x="126907" y="136498"/>
                </a:lnTo>
                <a:lnTo>
                  <a:pt x="120043" y="127922"/>
                </a:lnTo>
                <a:close/>
              </a:path>
              <a:path w="218440" h="384809" extrusionOk="0">
                <a:moveTo>
                  <a:pt x="120764" y="25643"/>
                </a:moveTo>
                <a:lnTo>
                  <a:pt x="64081" y="25643"/>
                </a:lnTo>
                <a:lnTo>
                  <a:pt x="80678" y="28382"/>
                </a:lnTo>
                <a:lnTo>
                  <a:pt x="94997" y="35998"/>
                </a:lnTo>
                <a:lnTo>
                  <a:pt x="106135" y="47588"/>
                </a:lnTo>
                <a:lnTo>
                  <a:pt x="113190" y="62249"/>
                </a:lnTo>
                <a:lnTo>
                  <a:pt x="115504" y="69819"/>
                </a:lnTo>
                <a:lnTo>
                  <a:pt x="123242" y="71202"/>
                </a:lnTo>
                <a:lnTo>
                  <a:pt x="137901" y="76579"/>
                </a:lnTo>
                <a:lnTo>
                  <a:pt x="149619" y="86420"/>
                </a:lnTo>
                <a:lnTo>
                  <a:pt x="157390" y="99698"/>
                </a:lnTo>
                <a:lnTo>
                  <a:pt x="160204" y="115389"/>
                </a:lnTo>
                <a:lnTo>
                  <a:pt x="160204" y="126530"/>
                </a:lnTo>
                <a:lnTo>
                  <a:pt x="159366" y="130613"/>
                </a:lnTo>
                <a:lnTo>
                  <a:pt x="156225" y="134372"/>
                </a:lnTo>
                <a:lnTo>
                  <a:pt x="152037" y="139524"/>
                </a:lnTo>
                <a:lnTo>
                  <a:pt x="146278" y="141451"/>
                </a:lnTo>
                <a:lnTo>
                  <a:pt x="191933" y="141451"/>
                </a:lnTo>
                <a:lnTo>
                  <a:pt x="183868" y="135660"/>
                </a:lnTo>
                <a:lnTo>
                  <a:pt x="185736" y="128844"/>
                </a:lnTo>
                <a:lnTo>
                  <a:pt x="171526" y="72762"/>
                </a:lnTo>
                <a:lnTo>
                  <a:pt x="135283" y="47726"/>
                </a:lnTo>
                <a:lnTo>
                  <a:pt x="123821" y="28456"/>
                </a:lnTo>
                <a:lnTo>
                  <a:pt x="120764" y="25643"/>
                </a:lnTo>
                <a:close/>
              </a:path>
              <a:path w="218440" h="384809" extrusionOk="0">
                <a:moveTo>
                  <a:pt x="83348" y="76919"/>
                </a:moveTo>
                <a:lnTo>
                  <a:pt x="73332" y="78935"/>
                </a:lnTo>
                <a:lnTo>
                  <a:pt x="65181" y="84431"/>
                </a:lnTo>
                <a:lnTo>
                  <a:pt x="59700" y="92583"/>
                </a:lnTo>
                <a:lnTo>
                  <a:pt x="57694" y="102562"/>
                </a:lnTo>
                <a:lnTo>
                  <a:pt x="59700" y="112547"/>
                </a:lnTo>
                <a:lnTo>
                  <a:pt x="65181" y="120701"/>
                </a:lnTo>
                <a:lnTo>
                  <a:pt x="73332" y="126199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22"/>
                </a:lnTo>
                <a:lnTo>
                  <a:pt x="120043" y="127922"/>
                </a:lnTo>
                <a:lnTo>
                  <a:pt x="107221" y="11190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62"/>
                </a:lnTo>
                <a:lnTo>
                  <a:pt x="106981" y="92583"/>
                </a:lnTo>
                <a:lnTo>
                  <a:pt x="101475" y="84431"/>
                </a:lnTo>
                <a:lnTo>
                  <a:pt x="93320" y="78935"/>
                </a:lnTo>
                <a:lnTo>
                  <a:pt x="83348" y="769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57"/>
          <p:cNvSpPr/>
          <p:nvPr/>
        </p:nvSpPr>
        <p:spPr>
          <a:xfrm>
            <a:off x="6762750" y="325187"/>
            <a:ext cx="99390" cy="168354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162194" y="0"/>
                </a:moveTo>
                <a:lnTo>
                  <a:pt x="153806" y="0"/>
                </a:lnTo>
                <a:lnTo>
                  <a:pt x="130747" y="3519"/>
                </a:lnTo>
                <a:lnTo>
                  <a:pt x="110492" y="13363"/>
                </a:lnTo>
                <a:lnTo>
                  <a:pt x="94123" y="28456"/>
                </a:lnTo>
                <a:lnTo>
                  <a:pt x="82719" y="47726"/>
                </a:lnTo>
                <a:lnTo>
                  <a:pt x="62432" y="57421"/>
                </a:lnTo>
                <a:lnTo>
                  <a:pt x="46386" y="72771"/>
                </a:lnTo>
                <a:lnTo>
                  <a:pt x="35836" y="92517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71"/>
                </a:lnTo>
                <a:lnTo>
                  <a:pt x="20231" y="145604"/>
                </a:lnTo>
                <a:lnTo>
                  <a:pt x="9449" y="158815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2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8"/>
                </a:lnTo>
                <a:lnTo>
                  <a:pt x="181023" y="378621"/>
                </a:lnTo>
                <a:lnTo>
                  <a:pt x="192347" y="371210"/>
                </a:lnTo>
                <a:lnTo>
                  <a:pt x="201878" y="360973"/>
                </a:lnTo>
                <a:lnTo>
                  <a:pt x="203027" y="359004"/>
                </a:lnTo>
                <a:lnTo>
                  <a:pt x="153806" y="359004"/>
                </a:lnTo>
                <a:lnTo>
                  <a:pt x="137260" y="356263"/>
                </a:lnTo>
                <a:lnTo>
                  <a:pt x="122939" y="348645"/>
                </a:lnTo>
                <a:lnTo>
                  <a:pt x="111778" y="337054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62"/>
                </a:lnTo>
                <a:lnTo>
                  <a:pt x="68283" y="298221"/>
                </a:lnTo>
                <a:lnTo>
                  <a:pt x="60510" y="284940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23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2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8"/>
                </a:lnTo>
                <a:lnTo>
                  <a:pt x="31988" y="213509"/>
                </a:lnTo>
                <a:lnTo>
                  <a:pt x="27319" y="203569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6"/>
                </a:lnTo>
                <a:lnTo>
                  <a:pt x="39170" y="163004"/>
                </a:lnTo>
                <a:lnTo>
                  <a:pt x="48375" y="157178"/>
                </a:lnTo>
                <a:lnTo>
                  <a:pt x="104123" y="15717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35"/>
                </a:lnTo>
                <a:lnTo>
                  <a:pt x="61673" y="134383"/>
                </a:lnTo>
                <a:lnTo>
                  <a:pt x="58532" y="130613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50"/>
                </a:lnTo>
                <a:lnTo>
                  <a:pt x="162194" y="0"/>
                </a:lnTo>
                <a:close/>
              </a:path>
              <a:path w="218440" h="384809" extrusionOk="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17" y="25585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9004"/>
                </a:lnTo>
                <a:lnTo>
                  <a:pt x="203027" y="359004"/>
                </a:lnTo>
                <a:lnTo>
                  <a:pt x="209059" y="348645"/>
                </a:lnTo>
                <a:lnTo>
                  <a:pt x="214064" y="334534"/>
                </a:lnTo>
                <a:lnTo>
                  <a:pt x="217030" y="318663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w="218440" h="384809" extrusionOk="0">
                <a:moveTo>
                  <a:pt x="119952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1"/>
                </a:lnTo>
                <a:lnTo>
                  <a:pt x="152783" y="263940"/>
                </a:lnTo>
                <a:lnTo>
                  <a:pt x="144627" y="258446"/>
                </a:lnTo>
                <a:lnTo>
                  <a:pt x="136055" y="256714"/>
                </a:lnTo>
                <a:lnTo>
                  <a:pt x="130781" y="256714"/>
                </a:lnTo>
                <a:lnTo>
                  <a:pt x="119952" y="243186"/>
                </a:lnTo>
                <a:close/>
              </a:path>
              <a:path w="218440" h="384809" extrusionOk="0">
                <a:moveTo>
                  <a:pt x="134655" y="256431"/>
                </a:moveTo>
                <a:lnTo>
                  <a:pt x="133294" y="256431"/>
                </a:lnTo>
                <a:lnTo>
                  <a:pt x="132037" y="256526"/>
                </a:lnTo>
                <a:lnTo>
                  <a:pt x="130781" y="256714"/>
                </a:lnTo>
                <a:lnTo>
                  <a:pt x="136055" y="256714"/>
                </a:lnTo>
                <a:lnTo>
                  <a:pt x="134655" y="256431"/>
                </a:lnTo>
                <a:close/>
              </a:path>
              <a:path w="218440" h="384809" extrusionOk="0">
                <a:moveTo>
                  <a:pt x="72151" y="218206"/>
                </a:moveTo>
                <a:lnTo>
                  <a:pt x="63858" y="219613"/>
                </a:lnTo>
                <a:lnTo>
                  <a:pt x="55857" y="222666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6"/>
                </a:lnTo>
                <a:close/>
              </a:path>
              <a:path w="218440" h="384809" extrusionOk="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w="218440" h="384809" extrusionOk="0">
                <a:moveTo>
                  <a:pt x="104123" y="157178"/>
                </a:moveTo>
                <a:lnTo>
                  <a:pt x="48375" y="157178"/>
                </a:lnTo>
                <a:lnTo>
                  <a:pt x="55857" y="161976"/>
                </a:lnTo>
                <a:lnTo>
                  <a:pt x="63858" y="165032"/>
                </a:lnTo>
                <a:lnTo>
                  <a:pt x="72151" y="166441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23" y="157178"/>
                </a:lnTo>
                <a:close/>
              </a:path>
              <a:path w="218440" h="384809" extrusionOk="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2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0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w="218440" h="384809" extrusionOk="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w="218440" h="384809" extrusionOk="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57"/>
          <p:cNvSpPr/>
          <p:nvPr/>
        </p:nvSpPr>
        <p:spPr>
          <a:xfrm>
            <a:off x="8617457" y="483363"/>
            <a:ext cx="48000" cy="60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57"/>
          <p:cNvSpPr/>
          <p:nvPr/>
        </p:nvSpPr>
        <p:spPr>
          <a:xfrm>
            <a:off x="8477679" y="483363"/>
            <a:ext cx="129600" cy="46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57"/>
          <p:cNvSpPr/>
          <p:nvPr/>
        </p:nvSpPr>
        <p:spPr>
          <a:xfrm>
            <a:off x="8419571" y="483363"/>
            <a:ext cx="48000" cy="65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57"/>
          <p:cNvSpPr/>
          <p:nvPr/>
        </p:nvSpPr>
        <p:spPr>
          <a:xfrm>
            <a:off x="8587502" y="380557"/>
            <a:ext cx="72000" cy="768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57"/>
          <p:cNvSpPr/>
          <p:nvPr/>
        </p:nvSpPr>
        <p:spPr>
          <a:xfrm>
            <a:off x="8527970" y="380557"/>
            <a:ext cx="48600" cy="75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57"/>
          <p:cNvSpPr/>
          <p:nvPr/>
        </p:nvSpPr>
        <p:spPr>
          <a:xfrm>
            <a:off x="8490585" y="436432"/>
            <a:ext cx="21958" cy="21113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873" y="0"/>
                </a:moveTo>
                <a:lnTo>
                  <a:pt x="14577" y="1877"/>
                </a:lnTo>
                <a:lnTo>
                  <a:pt x="6989" y="7003"/>
                </a:lnTo>
                <a:lnTo>
                  <a:pt x="1874" y="14617"/>
                </a:lnTo>
                <a:lnTo>
                  <a:pt x="0" y="23957"/>
                </a:lnTo>
                <a:lnTo>
                  <a:pt x="1874" y="33301"/>
                </a:lnTo>
                <a:lnTo>
                  <a:pt x="6989" y="40914"/>
                </a:lnTo>
                <a:lnTo>
                  <a:pt x="14577" y="46038"/>
                </a:lnTo>
                <a:lnTo>
                  <a:pt x="23873" y="47914"/>
                </a:lnTo>
                <a:lnTo>
                  <a:pt x="33246" y="46038"/>
                </a:lnTo>
                <a:lnTo>
                  <a:pt x="40901" y="40914"/>
                </a:lnTo>
                <a:lnTo>
                  <a:pt x="46063" y="33301"/>
                </a:lnTo>
                <a:lnTo>
                  <a:pt x="47956" y="23957"/>
                </a:lnTo>
                <a:lnTo>
                  <a:pt x="46063" y="14617"/>
                </a:lnTo>
                <a:lnTo>
                  <a:pt x="40901" y="7003"/>
                </a:lnTo>
                <a:lnTo>
                  <a:pt x="33246" y="1877"/>
                </a:lnTo>
                <a:lnTo>
                  <a:pt x="2387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57"/>
          <p:cNvSpPr/>
          <p:nvPr/>
        </p:nvSpPr>
        <p:spPr>
          <a:xfrm>
            <a:off x="8466081" y="349763"/>
            <a:ext cx="0" cy="105569"/>
          </a:xfrm>
          <a:custGeom>
            <a:avLst/>
            <a:gdLst/>
            <a:ahLst/>
            <a:cxnLst/>
            <a:rect l="l" t="t" r="r" b="b"/>
            <a:pathLst>
              <a:path w="120000" h="241300" extrusionOk="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w="354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57"/>
          <p:cNvSpPr/>
          <p:nvPr/>
        </p:nvSpPr>
        <p:spPr>
          <a:xfrm>
            <a:off x="8432409" y="380557"/>
            <a:ext cx="0" cy="75009"/>
          </a:xfrm>
          <a:custGeom>
            <a:avLst/>
            <a:gdLst/>
            <a:ahLst/>
            <a:cxnLst/>
            <a:rect l="l" t="t" r="r" b="b"/>
            <a:pathLst>
              <a:path w="120000" h="171450" extrusionOk="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w="355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57"/>
          <p:cNvSpPr/>
          <p:nvPr/>
        </p:nvSpPr>
        <p:spPr>
          <a:xfrm>
            <a:off x="8421481" y="347127"/>
            <a:ext cx="21958" cy="21113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57"/>
          <p:cNvSpPr/>
          <p:nvPr/>
        </p:nvSpPr>
        <p:spPr>
          <a:xfrm>
            <a:off x="8324898" y="378651"/>
            <a:ext cx="81900" cy="789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57"/>
          <p:cNvSpPr/>
          <p:nvPr/>
        </p:nvSpPr>
        <p:spPr>
          <a:xfrm>
            <a:off x="8190357" y="378651"/>
            <a:ext cx="121349" cy="76676"/>
          </a:xfrm>
          <a:custGeom>
            <a:avLst/>
            <a:gdLst/>
            <a:ahLst/>
            <a:cxnLst/>
            <a:rect l="l" t="t" r="r" b="b"/>
            <a:pathLst>
              <a:path w="266700" h="175259" extrusionOk="0">
                <a:moveTo>
                  <a:pt x="34972" y="4345"/>
                </a:moveTo>
                <a:lnTo>
                  <a:pt x="0" y="4345"/>
                </a:lnTo>
                <a:lnTo>
                  <a:pt x="0" y="175230"/>
                </a:lnTo>
                <a:lnTo>
                  <a:pt x="34972" y="175230"/>
                </a:lnTo>
                <a:lnTo>
                  <a:pt x="34972" y="75285"/>
                </a:lnTo>
                <a:lnTo>
                  <a:pt x="38166" y="59560"/>
                </a:lnTo>
                <a:lnTo>
                  <a:pt x="46857" y="46719"/>
                </a:lnTo>
                <a:lnTo>
                  <a:pt x="59710" y="38063"/>
                </a:lnTo>
                <a:lnTo>
                  <a:pt x="75390" y="34888"/>
                </a:lnTo>
                <a:lnTo>
                  <a:pt x="255423" y="34888"/>
                </a:lnTo>
                <a:lnTo>
                  <a:pt x="250612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45"/>
                </a:lnTo>
                <a:close/>
              </a:path>
              <a:path w="266700" h="175259" extrusionOk="0">
                <a:moveTo>
                  <a:pt x="191198" y="34888"/>
                </a:moveTo>
                <a:lnTo>
                  <a:pt x="75390" y="34888"/>
                </a:lnTo>
                <a:lnTo>
                  <a:pt x="91072" y="38079"/>
                </a:lnTo>
                <a:lnTo>
                  <a:pt x="103928" y="46762"/>
                </a:lnTo>
                <a:lnTo>
                  <a:pt x="112623" y="59608"/>
                </a:lnTo>
                <a:lnTo>
                  <a:pt x="115818" y="75285"/>
                </a:lnTo>
                <a:lnTo>
                  <a:pt x="115818" y="175230"/>
                </a:lnTo>
                <a:lnTo>
                  <a:pt x="150686" y="175230"/>
                </a:lnTo>
                <a:lnTo>
                  <a:pt x="150686" y="75285"/>
                </a:lnTo>
                <a:lnTo>
                  <a:pt x="153880" y="59560"/>
                </a:lnTo>
                <a:lnTo>
                  <a:pt x="162578" y="46719"/>
                </a:lnTo>
                <a:lnTo>
                  <a:pt x="175459" y="38063"/>
                </a:lnTo>
                <a:lnTo>
                  <a:pt x="191198" y="34888"/>
                </a:lnTo>
                <a:close/>
              </a:path>
              <a:path w="266700" h="175259" extrusionOk="0">
                <a:moveTo>
                  <a:pt x="255423" y="34888"/>
                </a:moveTo>
                <a:lnTo>
                  <a:pt x="191198" y="34888"/>
                </a:lnTo>
                <a:lnTo>
                  <a:pt x="206878" y="38079"/>
                </a:lnTo>
                <a:lnTo>
                  <a:pt x="219731" y="46762"/>
                </a:lnTo>
                <a:lnTo>
                  <a:pt x="228422" y="59608"/>
                </a:lnTo>
                <a:lnTo>
                  <a:pt x="231615" y="75285"/>
                </a:lnTo>
                <a:lnTo>
                  <a:pt x="231615" y="175230"/>
                </a:lnTo>
                <a:lnTo>
                  <a:pt x="266484" y="175230"/>
                </a:lnTo>
                <a:lnTo>
                  <a:pt x="266484" y="75285"/>
                </a:lnTo>
                <a:lnTo>
                  <a:pt x="261280" y="44196"/>
                </a:lnTo>
                <a:lnTo>
                  <a:pt x="255423" y="34888"/>
                </a:lnTo>
                <a:close/>
              </a:path>
              <a:path w="266700" h="175259" extrusionOk="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2" y="27245"/>
                </a:lnTo>
                <a:lnTo>
                  <a:pt x="246344" y="20464"/>
                </a:lnTo>
                <a:lnTo>
                  <a:pt x="223180" y="5321"/>
                </a:lnTo>
                <a:lnTo>
                  <a:pt x="193292" y="0"/>
                </a:lnTo>
                <a:close/>
              </a:path>
              <a:path w="266700" h="175259" extrusionOk="0">
                <a:moveTo>
                  <a:pt x="77390" y="0"/>
                </a:moveTo>
                <a:lnTo>
                  <a:pt x="63322" y="1527"/>
                </a:lnTo>
                <a:lnTo>
                  <a:pt x="51504" y="5433"/>
                </a:lnTo>
                <a:lnTo>
                  <a:pt x="42026" y="10703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57"/>
          <p:cNvSpPr/>
          <p:nvPr/>
        </p:nvSpPr>
        <p:spPr>
          <a:xfrm>
            <a:off x="7972473" y="334559"/>
            <a:ext cx="170754" cy="164187"/>
          </a:xfrm>
          <a:custGeom>
            <a:avLst/>
            <a:gdLst/>
            <a:ahLst/>
            <a:cxnLst/>
            <a:rect l="l" t="t" r="r" b="b"/>
            <a:pathLst>
              <a:path w="375284" h="375284" extrusionOk="0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4" y="237224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6"/>
                </a:lnTo>
                <a:lnTo>
                  <a:pt x="242885" y="366457"/>
                </a:lnTo>
                <a:lnTo>
                  <a:pt x="268887" y="356229"/>
                </a:lnTo>
                <a:lnTo>
                  <a:pt x="293289" y="342104"/>
                </a:lnTo>
                <a:lnTo>
                  <a:pt x="293813" y="341769"/>
                </a:lnTo>
                <a:lnTo>
                  <a:pt x="289071" y="336251"/>
                </a:lnTo>
                <a:lnTo>
                  <a:pt x="187533" y="336251"/>
                </a:lnTo>
                <a:lnTo>
                  <a:pt x="140514" y="328643"/>
                </a:lnTo>
                <a:lnTo>
                  <a:pt x="99621" y="307471"/>
                </a:lnTo>
                <a:lnTo>
                  <a:pt x="67338" y="275210"/>
                </a:lnTo>
                <a:lnTo>
                  <a:pt x="46148" y="234335"/>
                </a:lnTo>
                <a:lnTo>
                  <a:pt x="38532" y="187324"/>
                </a:lnTo>
                <a:lnTo>
                  <a:pt x="46148" y="140313"/>
                </a:lnTo>
                <a:lnTo>
                  <a:pt x="67338" y="99441"/>
                </a:lnTo>
                <a:lnTo>
                  <a:pt x="99621" y="67183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9" y="38407"/>
                </a:lnTo>
                <a:lnTo>
                  <a:pt x="282155" y="25624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w="375284" h="375284" extrusionOk="0">
                <a:moveTo>
                  <a:pt x="268578" y="312398"/>
                </a:moveTo>
                <a:lnTo>
                  <a:pt x="268054" y="312629"/>
                </a:lnTo>
                <a:lnTo>
                  <a:pt x="249352" y="322813"/>
                </a:lnTo>
                <a:lnTo>
                  <a:pt x="229525" y="330212"/>
                </a:lnTo>
                <a:lnTo>
                  <a:pt x="208833" y="334725"/>
                </a:lnTo>
                <a:lnTo>
                  <a:pt x="187533" y="336251"/>
                </a:lnTo>
                <a:lnTo>
                  <a:pt x="289071" y="336251"/>
                </a:lnTo>
                <a:lnTo>
                  <a:pt x="268578" y="312398"/>
                </a:lnTo>
                <a:close/>
              </a:path>
              <a:path w="375284" h="375284" extrusionOk="0">
                <a:moveTo>
                  <a:pt x="359257" y="254149"/>
                </a:moveTo>
                <a:lnTo>
                  <a:pt x="254651" y="254149"/>
                </a:lnTo>
                <a:lnTo>
                  <a:pt x="263675" y="265139"/>
                </a:lnTo>
                <a:lnTo>
                  <a:pt x="274770" y="273627"/>
                </a:lnTo>
                <a:lnTo>
                  <a:pt x="287536" y="279363"/>
                </a:lnTo>
                <a:lnTo>
                  <a:pt x="301571" y="28209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31"/>
                </a:lnTo>
                <a:lnTo>
                  <a:pt x="359257" y="254149"/>
                </a:lnTo>
                <a:close/>
              </a:path>
              <a:path w="375284" h="375284" extrusionOk="0">
                <a:moveTo>
                  <a:pt x="187428" y="92541"/>
                </a:moveTo>
                <a:lnTo>
                  <a:pt x="150563" y="100002"/>
                </a:lnTo>
                <a:lnTo>
                  <a:pt x="120402" y="120335"/>
                </a:lnTo>
                <a:lnTo>
                  <a:pt x="100037" y="150467"/>
                </a:lnTo>
                <a:lnTo>
                  <a:pt x="92562" y="187324"/>
                </a:lnTo>
                <a:lnTo>
                  <a:pt x="100037" y="224179"/>
                </a:lnTo>
                <a:lnTo>
                  <a:pt x="120402" y="254307"/>
                </a:lnTo>
                <a:lnTo>
                  <a:pt x="150563" y="274637"/>
                </a:lnTo>
                <a:lnTo>
                  <a:pt x="187428" y="282096"/>
                </a:lnTo>
                <a:lnTo>
                  <a:pt x="206148" y="280256"/>
                </a:lnTo>
                <a:lnTo>
                  <a:pt x="223867" y="274860"/>
                </a:lnTo>
                <a:lnTo>
                  <a:pt x="240172" y="266096"/>
                </a:lnTo>
                <a:lnTo>
                  <a:pt x="254651" y="254149"/>
                </a:lnTo>
                <a:lnTo>
                  <a:pt x="359257" y="254149"/>
                </a:lnTo>
                <a:lnTo>
                  <a:pt x="359364" y="254015"/>
                </a:lnTo>
                <a:lnTo>
                  <a:pt x="364849" y="244449"/>
                </a:lnTo>
                <a:lnTo>
                  <a:pt x="365097" y="243814"/>
                </a:lnTo>
                <a:lnTo>
                  <a:pt x="304598" y="243814"/>
                </a:lnTo>
                <a:lnTo>
                  <a:pt x="304125" y="243699"/>
                </a:lnTo>
                <a:lnTo>
                  <a:pt x="187533" y="243699"/>
                </a:lnTo>
                <a:lnTo>
                  <a:pt x="165611" y="239266"/>
                </a:lnTo>
                <a:lnTo>
                  <a:pt x="147704" y="227181"/>
                </a:lnTo>
                <a:lnTo>
                  <a:pt x="135629" y="209261"/>
                </a:lnTo>
                <a:lnTo>
                  <a:pt x="131200" y="187324"/>
                </a:lnTo>
                <a:lnTo>
                  <a:pt x="135629" y="165382"/>
                </a:lnTo>
                <a:lnTo>
                  <a:pt x="147704" y="147462"/>
                </a:lnTo>
                <a:lnTo>
                  <a:pt x="165611" y="135379"/>
                </a:lnTo>
                <a:lnTo>
                  <a:pt x="187533" y="130948"/>
                </a:lnTo>
                <a:lnTo>
                  <a:pt x="261659" y="130948"/>
                </a:lnTo>
                <a:lnTo>
                  <a:pt x="254494" y="120335"/>
                </a:lnTo>
                <a:lnTo>
                  <a:pt x="224338" y="100002"/>
                </a:lnTo>
                <a:lnTo>
                  <a:pt x="187428" y="92541"/>
                </a:lnTo>
                <a:close/>
              </a:path>
              <a:path w="375284" h="375284" extrusionOk="0">
                <a:moveTo>
                  <a:pt x="298709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3"/>
                </a:lnTo>
                <a:lnTo>
                  <a:pt x="307826" y="99441"/>
                </a:lnTo>
                <a:lnTo>
                  <a:pt x="329022" y="140313"/>
                </a:lnTo>
                <a:lnTo>
                  <a:pt x="336638" y="187324"/>
                </a:lnTo>
                <a:lnTo>
                  <a:pt x="336421" y="195340"/>
                </a:lnTo>
                <a:lnTo>
                  <a:pt x="320919" y="239174"/>
                </a:lnTo>
                <a:lnTo>
                  <a:pt x="304598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31"/>
                </a:lnTo>
                <a:lnTo>
                  <a:pt x="372858" y="216789"/>
                </a:lnTo>
                <a:lnTo>
                  <a:pt x="374098" y="207583"/>
                </a:lnTo>
                <a:lnTo>
                  <a:pt x="374828" y="197850"/>
                </a:lnTo>
                <a:lnTo>
                  <a:pt x="375067" y="187324"/>
                </a:lnTo>
                <a:lnTo>
                  <a:pt x="368396" y="137603"/>
                </a:lnTo>
                <a:lnTo>
                  <a:pt x="349483" y="92877"/>
                </a:lnTo>
                <a:lnTo>
                  <a:pt x="320134" y="54949"/>
                </a:lnTo>
                <a:lnTo>
                  <a:pt x="298709" y="38407"/>
                </a:lnTo>
                <a:close/>
              </a:path>
              <a:path w="375284" h="375284" extrusionOk="0">
                <a:moveTo>
                  <a:pt x="261659" y="130948"/>
                </a:moveTo>
                <a:lnTo>
                  <a:pt x="187533" y="130948"/>
                </a:lnTo>
                <a:lnTo>
                  <a:pt x="209517" y="135397"/>
                </a:lnTo>
                <a:lnTo>
                  <a:pt x="227459" y="147509"/>
                </a:lnTo>
                <a:lnTo>
                  <a:pt x="239549" y="165435"/>
                </a:lnTo>
                <a:lnTo>
                  <a:pt x="243982" y="187324"/>
                </a:lnTo>
                <a:lnTo>
                  <a:pt x="239549" y="209261"/>
                </a:lnTo>
                <a:lnTo>
                  <a:pt x="227459" y="227181"/>
                </a:lnTo>
                <a:lnTo>
                  <a:pt x="209517" y="239266"/>
                </a:lnTo>
                <a:lnTo>
                  <a:pt x="187533" y="243699"/>
                </a:lnTo>
                <a:lnTo>
                  <a:pt x="304125" y="243699"/>
                </a:lnTo>
                <a:lnTo>
                  <a:pt x="296844" y="241924"/>
                </a:lnTo>
                <a:lnTo>
                  <a:pt x="289664" y="237200"/>
                </a:lnTo>
                <a:lnTo>
                  <a:pt x="284400" y="229329"/>
                </a:lnTo>
                <a:lnTo>
                  <a:pt x="282295" y="217857"/>
                </a:lnTo>
                <a:lnTo>
                  <a:pt x="282295" y="187324"/>
                </a:lnTo>
                <a:lnTo>
                  <a:pt x="274834" y="150467"/>
                </a:lnTo>
                <a:lnTo>
                  <a:pt x="261659" y="130948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57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57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57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57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57"/>
          <p:cNvSpPr/>
          <p:nvPr/>
        </p:nvSpPr>
        <p:spPr>
          <a:xfrm>
            <a:off x="863226" y="360793"/>
            <a:ext cx="2423100" cy="1443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57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57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57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9"/>
          <p:cNvSpPr txBox="1">
            <a:spLocks noGrp="1"/>
          </p:cNvSpPr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30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59"/>
          <p:cNvSpPr txBox="1">
            <a:spLocks noGrp="1"/>
          </p:cNvSpPr>
          <p:nvPr>
            <p:ph type="body" idx="1"/>
          </p:nvPr>
        </p:nvSpPr>
        <p:spPr>
          <a:xfrm>
            <a:off x="540515" y="1675742"/>
            <a:ext cx="8063100" cy="30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 sz="1500" b="0" i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2pPr>
            <a:lvl3pPr marL="1371600" lvl="2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3pPr>
            <a:lvl4pPr marL="1828800" lvl="3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4pPr>
            <a:lvl5pPr marL="2286000" lvl="4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5pPr>
            <a:lvl6pPr marL="2743200" lvl="5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6pPr>
            <a:lvl7pPr marL="3200400" lvl="6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7pPr>
            <a:lvl8pPr marL="3657600" lvl="7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8pPr>
            <a:lvl9pPr marL="4114800" lvl="8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>
            <a:endParaRPr/>
          </a:p>
        </p:txBody>
      </p:sp>
      <p:sp>
        <p:nvSpPr>
          <p:cNvPr id="433" name="Google Shape;433;p59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59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59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0"/>
          <p:cNvSpPr txBox="1">
            <a:spLocks noGrp="1"/>
          </p:cNvSpPr>
          <p:nvPr>
            <p:ph type="ctrTitle"/>
          </p:nvPr>
        </p:nvSpPr>
        <p:spPr>
          <a:xfrm>
            <a:off x="470478" y="981712"/>
            <a:ext cx="82032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60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439" name="Google Shape;439;p60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60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p60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6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61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2"/>
          <p:cNvSpPr txBox="1">
            <a:spLocks noGrp="1"/>
          </p:cNvSpPr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30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62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62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6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6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62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3"/>
          <p:cNvSpPr txBox="1">
            <a:spLocks noGrp="1"/>
          </p:cNvSpPr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30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6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6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63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7" Type="http://schemas.openxmlformats.org/officeDocument/2006/relationships/theme" Target="../theme/theme7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theme" Target="../theme/theme9.xml"/><Relationship Id="rId5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2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59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1280609" y="1073114"/>
            <a:ext cx="65826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475985" y="1852506"/>
            <a:ext cx="8192100" cy="28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 txBox="1">
            <a:spLocks noGrp="1"/>
          </p:cNvSpPr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25"/>
          <p:cNvSpPr txBox="1">
            <a:spLocks noGrp="1"/>
          </p:cNvSpPr>
          <p:nvPr>
            <p:ph type="body" idx="1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2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>
            <a:spLocks noGrp="1"/>
          </p:cNvSpPr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" name="Google Shape;185;p31"/>
          <p:cNvSpPr txBox="1">
            <a:spLocks noGrp="1"/>
          </p:cNvSpPr>
          <p:nvPr>
            <p:ph type="body" idx="1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6" name="Google Shape;186;p3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3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" name="Google Shape;188;p31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>
            <a:spLocks noGrp="1"/>
          </p:cNvSpPr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3000" b="1" i="0" u="none" strike="noStrike" cap="non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260" name="Google Shape;260;p39"/>
          <p:cNvSpPr txBox="1">
            <a:spLocks noGrp="1"/>
          </p:cNvSpPr>
          <p:nvPr>
            <p:ph type="body" idx="1"/>
          </p:nvPr>
        </p:nvSpPr>
        <p:spPr>
          <a:xfrm>
            <a:off x="540515" y="1675742"/>
            <a:ext cx="8063100" cy="25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 u="none" strike="noStrike" cap="non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1" name="Google Shape;261;p39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9pPr>
          </a:lstStyle>
          <a:p>
            <a:endParaRPr/>
          </a:p>
        </p:txBody>
      </p:sp>
      <p:sp>
        <p:nvSpPr>
          <p:cNvPr id="262" name="Google Shape;262;p39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9pPr>
          </a:lstStyle>
          <a:p>
            <a:endParaRPr/>
          </a:p>
        </p:txBody>
      </p:sp>
      <p:sp>
        <p:nvSpPr>
          <p:cNvPr id="263" name="Google Shape;263;p39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>
            <a:spLocks noGrp="1"/>
          </p:cNvSpPr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294" name="Google Shape;294;p45"/>
          <p:cNvSpPr txBox="1">
            <a:spLocks noGrp="1"/>
          </p:cNvSpPr>
          <p:nvPr>
            <p:ph type="body" idx="1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5" name="Google Shape;295;p4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9pPr>
          </a:lstStyle>
          <a:p>
            <a:endParaRPr/>
          </a:p>
        </p:txBody>
      </p:sp>
      <p:sp>
        <p:nvSpPr>
          <p:cNvPr id="296" name="Google Shape;296;p4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9pPr>
          </a:lstStyle>
          <a:p>
            <a:endParaRPr/>
          </a:p>
        </p:txBody>
      </p:sp>
      <p:sp>
        <p:nvSpPr>
          <p:cNvPr id="297" name="Google Shape;297;p45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2"/>
          <p:cNvSpPr/>
          <p:nvPr/>
        </p:nvSpPr>
        <p:spPr>
          <a:xfrm>
            <a:off x="0" y="0"/>
            <a:ext cx="9144000" cy="5142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52"/>
          <p:cNvSpPr txBox="1">
            <a:spLocks noGrp="1"/>
          </p:cNvSpPr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52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362" name="Google Shape;362;p52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3" name="Google Shape;363;p5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4" name="Google Shape;364;p5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5" name="Google Shape;365;p52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u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8"/>
          <p:cNvSpPr txBox="1">
            <a:spLocks noGrp="1"/>
          </p:cNvSpPr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3000" b="1" i="0" u="none" strike="noStrike" cap="non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6" name="Google Shape;426;p58"/>
          <p:cNvSpPr txBox="1">
            <a:spLocks noGrp="1"/>
          </p:cNvSpPr>
          <p:nvPr>
            <p:ph type="body" idx="1"/>
          </p:nvPr>
        </p:nvSpPr>
        <p:spPr>
          <a:xfrm>
            <a:off x="540515" y="1675742"/>
            <a:ext cx="8063100" cy="25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500" b="0" i="0" u="none" strike="noStrike" cap="non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7" name="Google Shape;427;p58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5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9" name="Google Shape;429;p58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43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43.png"/><Relationship Id="rId4" Type="http://schemas.openxmlformats.org/officeDocument/2006/relationships/hyperlink" Target="https://www.nngroup.com/articles/customer-journey-mapping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7.png"/><Relationship Id="rId11" Type="http://schemas.openxmlformats.org/officeDocument/2006/relationships/image" Target="../media/image42.JP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53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4"/>
          <p:cNvSpPr txBox="1">
            <a:spLocks noGrp="1"/>
          </p:cNvSpPr>
          <p:nvPr>
            <p:ph type="title"/>
          </p:nvPr>
        </p:nvSpPr>
        <p:spPr>
          <a:xfrm>
            <a:off x="444950" y="1833100"/>
            <a:ext cx="6392100" cy="29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150" rIns="0" bIns="0" anchor="t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Формирование продуктовых требований </a:t>
            </a:r>
            <a:endParaRPr sz="1800">
              <a:solidFill>
                <a:srgbClr val="9698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grpSp>
        <p:nvGrpSpPr>
          <p:cNvPr id="463" name="Google Shape;463;p64"/>
          <p:cNvGrpSpPr/>
          <p:nvPr/>
        </p:nvGrpSpPr>
        <p:grpSpPr>
          <a:xfrm>
            <a:off x="6095563" y="0"/>
            <a:ext cx="3048021" cy="5142658"/>
            <a:chOff x="13402733" y="0"/>
            <a:chExt cx="6701892" cy="11727841"/>
          </a:xfrm>
        </p:grpSpPr>
        <p:sp>
          <p:nvSpPr>
            <p:cNvPr id="464" name="Google Shape;464;p64"/>
            <p:cNvSpPr/>
            <p:nvPr/>
          </p:nvSpPr>
          <p:spPr>
            <a:xfrm>
              <a:off x="13402733" y="3978936"/>
              <a:ext cx="6701790" cy="7748905"/>
            </a:xfrm>
            <a:custGeom>
              <a:avLst/>
              <a:gdLst/>
              <a:ahLst/>
              <a:cxnLst/>
              <a:rect l="l" t="t" r="r" b="b"/>
              <a:pathLst>
                <a:path w="6701790" h="7748905" extrusionOk="0">
                  <a:moveTo>
                    <a:pt x="0" y="7748455"/>
                  </a:moveTo>
                  <a:lnTo>
                    <a:pt x="6701366" y="7748455"/>
                  </a:lnTo>
                  <a:lnTo>
                    <a:pt x="6701366" y="0"/>
                  </a:lnTo>
                  <a:lnTo>
                    <a:pt x="0" y="0"/>
                  </a:lnTo>
                  <a:lnTo>
                    <a:pt x="0" y="7748455"/>
                  </a:lnTo>
                  <a:close/>
                </a:path>
              </a:pathLst>
            </a:custGeom>
            <a:solidFill>
              <a:srgbClr val="8973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465" name="Google Shape;465;p64"/>
            <p:cNvSpPr/>
            <p:nvPr/>
          </p:nvSpPr>
          <p:spPr>
            <a:xfrm>
              <a:off x="13403470" y="3972929"/>
              <a:ext cx="6701155" cy="7754620"/>
            </a:xfrm>
            <a:custGeom>
              <a:avLst/>
              <a:gdLst/>
              <a:ahLst/>
              <a:cxnLst/>
              <a:rect l="l" t="t" r="r" b="b"/>
              <a:pathLst>
                <a:path w="6701155" h="7754620" extrusionOk="0">
                  <a:moveTo>
                    <a:pt x="6700627" y="0"/>
                  </a:moveTo>
                  <a:lnTo>
                    <a:pt x="6540622" y="26995"/>
                  </a:lnTo>
                  <a:lnTo>
                    <a:pt x="6415598" y="50495"/>
                  </a:lnTo>
                  <a:lnTo>
                    <a:pt x="6291269" y="75935"/>
                  </a:lnTo>
                  <a:lnTo>
                    <a:pt x="6167653" y="103301"/>
                  </a:lnTo>
                  <a:lnTo>
                    <a:pt x="6044766" y="132575"/>
                  </a:lnTo>
                  <a:lnTo>
                    <a:pt x="5922623" y="163740"/>
                  </a:lnTo>
                  <a:lnTo>
                    <a:pt x="5801242" y="196782"/>
                  </a:lnTo>
                  <a:lnTo>
                    <a:pt x="5680639" y="231682"/>
                  </a:lnTo>
                  <a:lnTo>
                    <a:pt x="5560830" y="268426"/>
                  </a:lnTo>
                  <a:lnTo>
                    <a:pt x="5441832" y="306995"/>
                  </a:lnTo>
                  <a:lnTo>
                    <a:pt x="5323660" y="347375"/>
                  </a:lnTo>
                  <a:lnTo>
                    <a:pt x="5206332" y="389549"/>
                  </a:lnTo>
                  <a:lnTo>
                    <a:pt x="5089864" y="433499"/>
                  </a:lnTo>
                  <a:lnTo>
                    <a:pt x="4974271" y="479211"/>
                  </a:lnTo>
                  <a:lnTo>
                    <a:pt x="4859572" y="526667"/>
                  </a:lnTo>
                  <a:lnTo>
                    <a:pt x="4745781" y="575851"/>
                  </a:lnTo>
                  <a:lnTo>
                    <a:pt x="4632915" y="626747"/>
                  </a:lnTo>
                  <a:lnTo>
                    <a:pt x="4520992" y="679339"/>
                  </a:lnTo>
                  <a:lnTo>
                    <a:pt x="4410026" y="733609"/>
                  </a:lnTo>
                  <a:lnTo>
                    <a:pt x="4300034" y="789542"/>
                  </a:lnTo>
                  <a:lnTo>
                    <a:pt x="4191034" y="847121"/>
                  </a:lnTo>
                  <a:lnTo>
                    <a:pt x="4136910" y="876522"/>
                  </a:lnTo>
                  <a:lnTo>
                    <a:pt x="4083040" y="906329"/>
                  </a:lnTo>
                  <a:lnTo>
                    <a:pt x="4029427" y="936540"/>
                  </a:lnTo>
                  <a:lnTo>
                    <a:pt x="3976071" y="967152"/>
                  </a:lnTo>
                  <a:lnTo>
                    <a:pt x="3922975" y="998163"/>
                  </a:lnTo>
                  <a:lnTo>
                    <a:pt x="3870141" y="1029571"/>
                  </a:lnTo>
                  <a:lnTo>
                    <a:pt x="3817571" y="1061374"/>
                  </a:lnTo>
                  <a:lnTo>
                    <a:pt x="3765267" y="1093571"/>
                  </a:lnTo>
                  <a:lnTo>
                    <a:pt x="3713232" y="1126158"/>
                  </a:lnTo>
                  <a:lnTo>
                    <a:pt x="3661467" y="1159135"/>
                  </a:lnTo>
                  <a:lnTo>
                    <a:pt x="3609974" y="1192498"/>
                  </a:lnTo>
                  <a:lnTo>
                    <a:pt x="3558755" y="1226247"/>
                  </a:lnTo>
                  <a:lnTo>
                    <a:pt x="3507813" y="1260378"/>
                  </a:lnTo>
                  <a:lnTo>
                    <a:pt x="3457149" y="1294890"/>
                  </a:lnTo>
                  <a:lnTo>
                    <a:pt x="3406765" y="1329781"/>
                  </a:lnTo>
                  <a:lnTo>
                    <a:pt x="3356665" y="1365049"/>
                  </a:lnTo>
                  <a:lnTo>
                    <a:pt x="3306848" y="1400691"/>
                  </a:lnTo>
                  <a:lnTo>
                    <a:pt x="3257319" y="1436706"/>
                  </a:lnTo>
                  <a:lnTo>
                    <a:pt x="3208078" y="1473092"/>
                  </a:lnTo>
                  <a:lnTo>
                    <a:pt x="3159127" y="1509846"/>
                  </a:lnTo>
                  <a:lnTo>
                    <a:pt x="3110470" y="1546967"/>
                  </a:lnTo>
                  <a:lnTo>
                    <a:pt x="3062107" y="1584452"/>
                  </a:lnTo>
                  <a:lnTo>
                    <a:pt x="3014041" y="1622299"/>
                  </a:lnTo>
                  <a:lnTo>
                    <a:pt x="2966274" y="1660507"/>
                  </a:lnTo>
                  <a:lnTo>
                    <a:pt x="2918808" y="1699073"/>
                  </a:lnTo>
                  <a:lnTo>
                    <a:pt x="2871645" y="1737996"/>
                  </a:lnTo>
                  <a:lnTo>
                    <a:pt x="2824787" y="1777272"/>
                  </a:lnTo>
                  <a:lnTo>
                    <a:pt x="2778237" y="1816901"/>
                  </a:lnTo>
                  <a:lnTo>
                    <a:pt x="2731995" y="1856880"/>
                  </a:lnTo>
                  <a:lnTo>
                    <a:pt x="2686064" y="1897207"/>
                  </a:lnTo>
                  <a:lnTo>
                    <a:pt x="2640447" y="1937880"/>
                  </a:lnTo>
                  <a:lnTo>
                    <a:pt x="2595145" y="1978896"/>
                  </a:lnTo>
                  <a:lnTo>
                    <a:pt x="2550160" y="2020255"/>
                  </a:lnTo>
                  <a:lnTo>
                    <a:pt x="2505495" y="2061954"/>
                  </a:lnTo>
                  <a:lnTo>
                    <a:pt x="2461151" y="2103990"/>
                  </a:lnTo>
                  <a:lnTo>
                    <a:pt x="2417131" y="2146362"/>
                  </a:lnTo>
                  <a:lnTo>
                    <a:pt x="2373436" y="2189068"/>
                  </a:lnTo>
                  <a:lnTo>
                    <a:pt x="2330069" y="2232106"/>
                  </a:lnTo>
                  <a:lnTo>
                    <a:pt x="2287031" y="2275473"/>
                  </a:lnTo>
                  <a:lnTo>
                    <a:pt x="2244325" y="2319168"/>
                  </a:lnTo>
                  <a:lnTo>
                    <a:pt x="2201953" y="2363188"/>
                  </a:lnTo>
                  <a:lnTo>
                    <a:pt x="2159917" y="2407532"/>
                  </a:lnTo>
                  <a:lnTo>
                    <a:pt x="2118218" y="2452198"/>
                  </a:lnTo>
                  <a:lnTo>
                    <a:pt x="2076859" y="2497182"/>
                  </a:lnTo>
                  <a:lnTo>
                    <a:pt x="2035842" y="2542484"/>
                  </a:lnTo>
                  <a:lnTo>
                    <a:pt x="1995170" y="2588101"/>
                  </a:lnTo>
                  <a:lnTo>
                    <a:pt x="1954843" y="2634032"/>
                  </a:lnTo>
                  <a:lnTo>
                    <a:pt x="1914864" y="2680274"/>
                  </a:lnTo>
                  <a:lnTo>
                    <a:pt x="1875235" y="2726824"/>
                  </a:lnTo>
                  <a:lnTo>
                    <a:pt x="1835959" y="2773682"/>
                  </a:lnTo>
                  <a:lnTo>
                    <a:pt x="1797036" y="2820845"/>
                  </a:lnTo>
                  <a:lnTo>
                    <a:pt x="1758470" y="2868311"/>
                  </a:lnTo>
                  <a:lnTo>
                    <a:pt x="1720262" y="2916078"/>
                  </a:lnTo>
                  <a:lnTo>
                    <a:pt x="1682415" y="2964144"/>
                  </a:lnTo>
                  <a:lnTo>
                    <a:pt x="1644930" y="3012507"/>
                  </a:lnTo>
                  <a:lnTo>
                    <a:pt x="1607809" y="3061164"/>
                  </a:lnTo>
                  <a:lnTo>
                    <a:pt x="1571055" y="3110115"/>
                  </a:lnTo>
                  <a:lnTo>
                    <a:pt x="1534669" y="3159356"/>
                  </a:lnTo>
                  <a:lnTo>
                    <a:pt x="1498654" y="3208885"/>
                  </a:lnTo>
                  <a:lnTo>
                    <a:pt x="1463012" y="3258702"/>
                  </a:lnTo>
                  <a:lnTo>
                    <a:pt x="1427744" y="3308803"/>
                  </a:lnTo>
                  <a:lnTo>
                    <a:pt x="1392853" y="3359186"/>
                  </a:lnTo>
                  <a:lnTo>
                    <a:pt x="1358341" y="3409850"/>
                  </a:lnTo>
                  <a:lnTo>
                    <a:pt x="1324210" y="3460792"/>
                  </a:lnTo>
                  <a:lnTo>
                    <a:pt x="1290461" y="3512011"/>
                  </a:lnTo>
                  <a:lnTo>
                    <a:pt x="1257098" y="3563504"/>
                  </a:lnTo>
                  <a:lnTo>
                    <a:pt x="1224121" y="3615269"/>
                  </a:lnTo>
                  <a:lnTo>
                    <a:pt x="1191534" y="3667304"/>
                  </a:lnTo>
                  <a:lnTo>
                    <a:pt x="1159337" y="3719608"/>
                  </a:lnTo>
                  <a:lnTo>
                    <a:pt x="1127534" y="3772178"/>
                  </a:lnTo>
                  <a:lnTo>
                    <a:pt x="1096125" y="3825012"/>
                  </a:lnTo>
                  <a:lnTo>
                    <a:pt x="1065114" y="3878108"/>
                  </a:lnTo>
                  <a:lnTo>
                    <a:pt x="1034503" y="3931464"/>
                  </a:lnTo>
                  <a:lnTo>
                    <a:pt x="1004292" y="3985077"/>
                  </a:lnTo>
                  <a:lnTo>
                    <a:pt x="974485" y="4038947"/>
                  </a:lnTo>
                  <a:lnTo>
                    <a:pt x="945083" y="4093071"/>
                  </a:lnTo>
                  <a:lnTo>
                    <a:pt x="916089" y="4147446"/>
                  </a:lnTo>
                  <a:lnTo>
                    <a:pt x="887504" y="4202071"/>
                  </a:lnTo>
                  <a:lnTo>
                    <a:pt x="859331" y="4256944"/>
                  </a:lnTo>
                  <a:lnTo>
                    <a:pt x="831572" y="4312063"/>
                  </a:lnTo>
                  <a:lnTo>
                    <a:pt x="804228" y="4367425"/>
                  </a:lnTo>
                  <a:lnTo>
                    <a:pt x="777301" y="4423029"/>
                  </a:lnTo>
                  <a:lnTo>
                    <a:pt x="750795" y="4478872"/>
                  </a:lnTo>
                  <a:lnTo>
                    <a:pt x="724710" y="4534953"/>
                  </a:lnTo>
                  <a:lnTo>
                    <a:pt x="699049" y="4591269"/>
                  </a:lnTo>
                  <a:lnTo>
                    <a:pt x="673814" y="4647818"/>
                  </a:lnTo>
                  <a:lnTo>
                    <a:pt x="649007" y="4704599"/>
                  </a:lnTo>
                  <a:lnTo>
                    <a:pt x="624630" y="4761609"/>
                  </a:lnTo>
                  <a:lnTo>
                    <a:pt x="600685" y="4818846"/>
                  </a:lnTo>
                  <a:lnTo>
                    <a:pt x="577174" y="4876309"/>
                  </a:lnTo>
                  <a:lnTo>
                    <a:pt x="554099" y="4933994"/>
                  </a:lnTo>
                  <a:lnTo>
                    <a:pt x="531462" y="4991901"/>
                  </a:lnTo>
                  <a:lnTo>
                    <a:pt x="509266" y="5050026"/>
                  </a:lnTo>
                  <a:lnTo>
                    <a:pt x="487512" y="5108369"/>
                  </a:lnTo>
                  <a:lnTo>
                    <a:pt x="466202" y="5166927"/>
                  </a:lnTo>
                  <a:lnTo>
                    <a:pt x="445338" y="5225697"/>
                  </a:lnTo>
                  <a:lnTo>
                    <a:pt x="424923" y="5284678"/>
                  </a:lnTo>
                  <a:lnTo>
                    <a:pt x="404958" y="5343869"/>
                  </a:lnTo>
                  <a:lnTo>
                    <a:pt x="385446" y="5403265"/>
                  </a:lnTo>
                  <a:lnTo>
                    <a:pt x="366389" y="5462867"/>
                  </a:lnTo>
                  <a:lnTo>
                    <a:pt x="347788" y="5522671"/>
                  </a:lnTo>
                  <a:lnTo>
                    <a:pt x="329645" y="5582676"/>
                  </a:lnTo>
                  <a:lnTo>
                    <a:pt x="311964" y="5642879"/>
                  </a:lnTo>
                  <a:lnTo>
                    <a:pt x="294745" y="5703279"/>
                  </a:lnTo>
                  <a:lnTo>
                    <a:pt x="277991" y="5763874"/>
                  </a:lnTo>
                  <a:lnTo>
                    <a:pt x="261703" y="5824660"/>
                  </a:lnTo>
                  <a:lnTo>
                    <a:pt x="245885" y="5885637"/>
                  </a:lnTo>
                  <a:lnTo>
                    <a:pt x="230538" y="5946803"/>
                  </a:lnTo>
                  <a:lnTo>
                    <a:pt x="215663" y="6008154"/>
                  </a:lnTo>
                  <a:lnTo>
                    <a:pt x="201264" y="6069690"/>
                  </a:lnTo>
                  <a:lnTo>
                    <a:pt x="187341" y="6131408"/>
                  </a:lnTo>
                  <a:lnTo>
                    <a:pt x="173898" y="6193306"/>
                  </a:lnTo>
                  <a:lnTo>
                    <a:pt x="160936" y="6255383"/>
                  </a:lnTo>
                  <a:lnTo>
                    <a:pt x="148457" y="6317635"/>
                  </a:lnTo>
                  <a:lnTo>
                    <a:pt x="136464" y="6380061"/>
                  </a:lnTo>
                  <a:lnTo>
                    <a:pt x="124958" y="6442659"/>
                  </a:lnTo>
                  <a:lnTo>
                    <a:pt x="113941" y="6505427"/>
                  </a:lnTo>
                  <a:lnTo>
                    <a:pt x="103416" y="6568363"/>
                  </a:lnTo>
                  <a:lnTo>
                    <a:pt x="93384" y="6631465"/>
                  </a:lnTo>
                  <a:lnTo>
                    <a:pt x="83847" y="6694730"/>
                  </a:lnTo>
                  <a:lnTo>
                    <a:pt x="74808" y="6758157"/>
                  </a:lnTo>
                  <a:lnTo>
                    <a:pt x="66269" y="6821744"/>
                  </a:lnTo>
                  <a:lnTo>
                    <a:pt x="58232" y="6885488"/>
                  </a:lnTo>
                  <a:lnTo>
                    <a:pt x="50698" y="6949388"/>
                  </a:lnTo>
                  <a:lnTo>
                    <a:pt x="43670" y="7013441"/>
                  </a:lnTo>
                  <a:lnTo>
                    <a:pt x="37149" y="7077646"/>
                  </a:lnTo>
                  <a:lnTo>
                    <a:pt x="31139" y="7142000"/>
                  </a:lnTo>
                  <a:lnTo>
                    <a:pt x="25640" y="7206502"/>
                  </a:lnTo>
                  <a:lnTo>
                    <a:pt x="20656" y="7271148"/>
                  </a:lnTo>
                  <a:lnTo>
                    <a:pt x="16187" y="7335938"/>
                  </a:lnTo>
                  <a:lnTo>
                    <a:pt x="12237" y="7400870"/>
                  </a:lnTo>
                  <a:lnTo>
                    <a:pt x="8806" y="7465940"/>
                  </a:lnTo>
                  <a:lnTo>
                    <a:pt x="5898" y="7531148"/>
                  </a:lnTo>
                  <a:lnTo>
                    <a:pt x="3514" y="7596490"/>
                  </a:lnTo>
                  <a:lnTo>
                    <a:pt x="1656" y="7661966"/>
                  </a:lnTo>
                  <a:lnTo>
                    <a:pt x="326" y="7727572"/>
                  </a:lnTo>
                  <a:lnTo>
                    <a:pt x="0" y="7754462"/>
                  </a:lnTo>
                  <a:lnTo>
                    <a:pt x="6700627" y="7754462"/>
                  </a:lnTo>
                  <a:lnTo>
                    <a:pt x="6700627" y="0"/>
                  </a:lnTo>
                  <a:close/>
                </a:path>
              </a:pathLst>
            </a:custGeom>
            <a:solidFill>
              <a:srgbClr val="6339E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466" name="Google Shape;466;p64"/>
            <p:cNvSpPr/>
            <p:nvPr/>
          </p:nvSpPr>
          <p:spPr>
            <a:xfrm>
              <a:off x="13402733" y="0"/>
              <a:ext cx="6701790" cy="3979545"/>
            </a:xfrm>
            <a:custGeom>
              <a:avLst/>
              <a:gdLst/>
              <a:ahLst/>
              <a:cxnLst/>
              <a:rect l="l" t="t" r="r" b="b"/>
              <a:pathLst>
                <a:path w="6701790" h="3979545" extrusionOk="0">
                  <a:moveTo>
                    <a:pt x="0" y="0"/>
                  </a:moveTo>
                  <a:lnTo>
                    <a:pt x="6701366" y="0"/>
                  </a:lnTo>
                  <a:lnTo>
                    <a:pt x="6701366" y="3978936"/>
                  </a:lnTo>
                  <a:lnTo>
                    <a:pt x="0" y="39789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339E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467" name="Google Shape;467;p64"/>
            <p:cNvSpPr/>
            <p:nvPr/>
          </p:nvSpPr>
          <p:spPr>
            <a:xfrm>
              <a:off x="18125102" y="124"/>
              <a:ext cx="1979294" cy="3978910"/>
            </a:xfrm>
            <a:custGeom>
              <a:avLst/>
              <a:gdLst/>
              <a:ahLst/>
              <a:cxnLst/>
              <a:rect l="l" t="t" r="r" b="b"/>
              <a:pathLst>
                <a:path w="1979294" h="3978910" extrusionOk="0">
                  <a:moveTo>
                    <a:pt x="1978996" y="0"/>
                  </a:moveTo>
                  <a:lnTo>
                    <a:pt x="1893076" y="2169"/>
                  </a:lnTo>
                  <a:lnTo>
                    <a:pt x="1845318" y="5017"/>
                  </a:lnTo>
                  <a:lnTo>
                    <a:pt x="1797869" y="8982"/>
                  </a:lnTo>
                  <a:lnTo>
                    <a:pt x="1750742" y="14051"/>
                  </a:lnTo>
                  <a:lnTo>
                    <a:pt x="1703950" y="20210"/>
                  </a:lnTo>
                  <a:lnTo>
                    <a:pt x="1657506" y="27447"/>
                  </a:lnTo>
                  <a:lnTo>
                    <a:pt x="1611423" y="35748"/>
                  </a:lnTo>
                  <a:lnTo>
                    <a:pt x="1565714" y="45101"/>
                  </a:lnTo>
                  <a:lnTo>
                    <a:pt x="1520393" y="55492"/>
                  </a:lnTo>
                  <a:lnTo>
                    <a:pt x="1475471" y="66909"/>
                  </a:lnTo>
                  <a:lnTo>
                    <a:pt x="1430963" y="79339"/>
                  </a:lnTo>
                  <a:lnTo>
                    <a:pt x="1386881" y="92768"/>
                  </a:lnTo>
                  <a:lnTo>
                    <a:pt x="1343239" y="107183"/>
                  </a:lnTo>
                  <a:lnTo>
                    <a:pt x="1300049" y="122572"/>
                  </a:lnTo>
                  <a:lnTo>
                    <a:pt x="1257324" y="138921"/>
                  </a:lnTo>
                  <a:lnTo>
                    <a:pt x="1215077" y="156217"/>
                  </a:lnTo>
                  <a:lnTo>
                    <a:pt x="1173322" y="174448"/>
                  </a:lnTo>
                  <a:lnTo>
                    <a:pt x="1132072" y="193600"/>
                  </a:lnTo>
                  <a:lnTo>
                    <a:pt x="1091338" y="213660"/>
                  </a:lnTo>
                  <a:lnTo>
                    <a:pt x="1051136" y="234616"/>
                  </a:lnTo>
                  <a:lnTo>
                    <a:pt x="1011477" y="256454"/>
                  </a:lnTo>
                  <a:lnTo>
                    <a:pt x="972374" y="279160"/>
                  </a:lnTo>
                  <a:lnTo>
                    <a:pt x="933841" y="302724"/>
                  </a:lnTo>
                  <a:lnTo>
                    <a:pt x="895890" y="327130"/>
                  </a:lnTo>
                  <a:lnTo>
                    <a:pt x="858535" y="352366"/>
                  </a:lnTo>
                  <a:lnTo>
                    <a:pt x="821789" y="378419"/>
                  </a:lnTo>
                  <a:lnTo>
                    <a:pt x="785665" y="405277"/>
                  </a:lnTo>
                  <a:lnTo>
                    <a:pt x="750175" y="432925"/>
                  </a:lnTo>
                  <a:lnTo>
                    <a:pt x="715333" y="461352"/>
                  </a:lnTo>
                  <a:lnTo>
                    <a:pt x="681151" y="490543"/>
                  </a:lnTo>
                  <a:lnTo>
                    <a:pt x="647643" y="520487"/>
                  </a:lnTo>
                  <a:lnTo>
                    <a:pt x="614823" y="551169"/>
                  </a:lnTo>
                  <a:lnTo>
                    <a:pt x="582702" y="582577"/>
                  </a:lnTo>
                  <a:lnTo>
                    <a:pt x="551294" y="614698"/>
                  </a:lnTo>
                  <a:lnTo>
                    <a:pt x="520611" y="647519"/>
                  </a:lnTo>
                  <a:lnTo>
                    <a:pt x="490668" y="681026"/>
                  </a:lnTo>
                  <a:lnTo>
                    <a:pt x="461477" y="715208"/>
                  </a:lnTo>
                  <a:lnTo>
                    <a:pt x="433050" y="750050"/>
                  </a:lnTo>
                  <a:lnTo>
                    <a:pt x="405402" y="785540"/>
                  </a:lnTo>
                  <a:lnTo>
                    <a:pt x="378544" y="821664"/>
                  </a:lnTo>
                  <a:lnTo>
                    <a:pt x="352491" y="858411"/>
                  </a:lnTo>
                  <a:lnTo>
                    <a:pt x="327255" y="895766"/>
                  </a:lnTo>
                  <a:lnTo>
                    <a:pt x="302848" y="933716"/>
                  </a:lnTo>
                  <a:lnTo>
                    <a:pt x="279285" y="972249"/>
                  </a:lnTo>
                  <a:lnTo>
                    <a:pt x="256578" y="1011352"/>
                  </a:lnTo>
                  <a:lnTo>
                    <a:pt x="234741" y="1051011"/>
                  </a:lnTo>
                  <a:lnTo>
                    <a:pt x="213785" y="1091214"/>
                  </a:lnTo>
                  <a:lnTo>
                    <a:pt x="193725" y="1131947"/>
                  </a:lnTo>
                  <a:lnTo>
                    <a:pt x="174573" y="1173198"/>
                  </a:lnTo>
                  <a:lnTo>
                    <a:pt x="156342" y="1214953"/>
                  </a:lnTo>
                  <a:lnTo>
                    <a:pt x="139045" y="1257199"/>
                  </a:lnTo>
                  <a:lnTo>
                    <a:pt x="122696" y="1299924"/>
                  </a:lnTo>
                  <a:lnTo>
                    <a:pt x="107308" y="1343114"/>
                  </a:lnTo>
                  <a:lnTo>
                    <a:pt x="92892" y="1386757"/>
                  </a:lnTo>
                  <a:lnTo>
                    <a:pt x="79463" y="1430838"/>
                  </a:lnTo>
                  <a:lnTo>
                    <a:pt x="67034" y="1475346"/>
                  </a:lnTo>
                  <a:lnTo>
                    <a:pt x="55617" y="1520268"/>
                  </a:lnTo>
                  <a:lnTo>
                    <a:pt x="45226" y="1565589"/>
                  </a:lnTo>
                  <a:lnTo>
                    <a:pt x="35873" y="1611298"/>
                  </a:lnTo>
                  <a:lnTo>
                    <a:pt x="27571" y="1657381"/>
                  </a:lnTo>
                  <a:lnTo>
                    <a:pt x="20334" y="1703825"/>
                  </a:lnTo>
                  <a:lnTo>
                    <a:pt x="14175" y="1750617"/>
                  </a:lnTo>
                  <a:lnTo>
                    <a:pt x="9107" y="1797744"/>
                  </a:lnTo>
                  <a:lnTo>
                    <a:pt x="5142" y="1845193"/>
                  </a:lnTo>
                  <a:lnTo>
                    <a:pt x="2294" y="1892952"/>
                  </a:lnTo>
                  <a:lnTo>
                    <a:pt x="575" y="1941006"/>
                  </a:lnTo>
                  <a:lnTo>
                    <a:pt x="0" y="1989343"/>
                  </a:lnTo>
                  <a:lnTo>
                    <a:pt x="575" y="2037680"/>
                  </a:lnTo>
                  <a:lnTo>
                    <a:pt x="2294" y="2085734"/>
                  </a:lnTo>
                  <a:lnTo>
                    <a:pt x="5142" y="2133493"/>
                  </a:lnTo>
                  <a:lnTo>
                    <a:pt x="9107" y="2180942"/>
                  </a:lnTo>
                  <a:lnTo>
                    <a:pt x="14175" y="2228069"/>
                  </a:lnTo>
                  <a:lnTo>
                    <a:pt x="20334" y="2274861"/>
                  </a:lnTo>
                  <a:lnTo>
                    <a:pt x="27571" y="2321305"/>
                  </a:lnTo>
                  <a:lnTo>
                    <a:pt x="35873" y="2367388"/>
                  </a:lnTo>
                  <a:lnTo>
                    <a:pt x="45226" y="2413097"/>
                  </a:lnTo>
                  <a:lnTo>
                    <a:pt x="55617" y="2458418"/>
                  </a:lnTo>
                  <a:lnTo>
                    <a:pt x="67034" y="2503340"/>
                  </a:lnTo>
                  <a:lnTo>
                    <a:pt x="79463" y="2547848"/>
                  </a:lnTo>
                  <a:lnTo>
                    <a:pt x="92892" y="2591929"/>
                  </a:lnTo>
                  <a:lnTo>
                    <a:pt x="107308" y="2635572"/>
                  </a:lnTo>
                  <a:lnTo>
                    <a:pt x="122696" y="2678762"/>
                  </a:lnTo>
                  <a:lnTo>
                    <a:pt x="139045" y="2721487"/>
                  </a:lnTo>
                  <a:lnTo>
                    <a:pt x="156342" y="2763733"/>
                  </a:lnTo>
                  <a:lnTo>
                    <a:pt x="174573" y="2805488"/>
                  </a:lnTo>
                  <a:lnTo>
                    <a:pt x="193725" y="2846739"/>
                  </a:lnTo>
                  <a:lnTo>
                    <a:pt x="213785" y="2887472"/>
                  </a:lnTo>
                  <a:lnTo>
                    <a:pt x="234741" y="2927675"/>
                  </a:lnTo>
                  <a:lnTo>
                    <a:pt x="256578" y="2967334"/>
                  </a:lnTo>
                  <a:lnTo>
                    <a:pt x="279285" y="3006437"/>
                  </a:lnTo>
                  <a:lnTo>
                    <a:pt x="302848" y="3044970"/>
                  </a:lnTo>
                  <a:lnTo>
                    <a:pt x="327255" y="3082920"/>
                  </a:lnTo>
                  <a:lnTo>
                    <a:pt x="352491" y="3120275"/>
                  </a:lnTo>
                  <a:lnTo>
                    <a:pt x="378544" y="3157022"/>
                  </a:lnTo>
                  <a:lnTo>
                    <a:pt x="405402" y="3193146"/>
                  </a:lnTo>
                  <a:lnTo>
                    <a:pt x="433050" y="3228636"/>
                  </a:lnTo>
                  <a:lnTo>
                    <a:pt x="461477" y="3263478"/>
                  </a:lnTo>
                  <a:lnTo>
                    <a:pt x="490668" y="3297660"/>
                  </a:lnTo>
                  <a:lnTo>
                    <a:pt x="520611" y="3331167"/>
                  </a:lnTo>
                  <a:lnTo>
                    <a:pt x="551294" y="3363988"/>
                  </a:lnTo>
                  <a:lnTo>
                    <a:pt x="582702" y="3396109"/>
                  </a:lnTo>
                  <a:lnTo>
                    <a:pt x="614823" y="3427517"/>
                  </a:lnTo>
                  <a:lnTo>
                    <a:pt x="647643" y="3458199"/>
                  </a:lnTo>
                  <a:lnTo>
                    <a:pt x="681151" y="3488143"/>
                  </a:lnTo>
                  <a:lnTo>
                    <a:pt x="715333" y="3517334"/>
                  </a:lnTo>
                  <a:lnTo>
                    <a:pt x="750175" y="3545761"/>
                  </a:lnTo>
                  <a:lnTo>
                    <a:pt x="785665" y="3573409"/>
                  </a:lnTo>
                  <a:lnTo>
                    <a:pt x="821789" y="3600267"/>
                  </a:lnTo>
                  <a:lnTo>
                    <a:pt x="858535" y="3626320"/>
                  </a:lnTo>
                  <a:lnTo>
                    <a:pt x="895890" y="3651556"/>
                  </a:lnTo>
                  <a:lnTo>
                    <a:pt x="933841" y="3675962"/>
                  </a:lnTo>
                  <a:lnTo>
                    <a:pt x="972374" y="3699525"/>
                  </a:lnTo>
                  <a:lnTo>
                    <a:pt x="1011477" y="3722232"/>
                  </a:lnTo>
                  <a:lnTo>
                    <a:pt x="1051136" y="3744070"/>
                  </a:lnTo>
                  <a:lnTo>
                    <a:pt x="1091338" y="3765026"/>
                  </a:lnTo>
                  <a:lnTo>
                    <a:pt x="1132072" y="3785086"/>
                  </a:lnTo>
                  <a:lnTo>
                    <a:pt x="1173322" y="3804238"/>
                  </a:lnTo>
                  <a:lnTo>
                    <a:pt x="1215077" y="3822469"/>
                  </a:lnTo>
                  <a:lnTo>
                    <a:pt x="1257324" y="3839765"/>
                  </a:lnTo>
                  <a:lnTo>
                    <a:pt x="1300049" y="3856114"/>
                  </a:lnTo>
                  <a:lnTo>
                    <a:pt x="1343239" y="3871503"/>
                  </a:lnTo>
                  <a:lnTo>
                    <a:pt x="1386881" y="3885918"/>
                  </a:lnTo>
                  <a:lnTo>
                    <a:pt x="1430963" y="3899347"/>
                  </a:lnTo>
                  <a:lnTo>
                    <a:pt x="1475471" y="3911777"/>
                  </a:lnTo>
                  <a:lnTo>
                    <a:pt x="1520393" y="3923194"/>
                  </a:lnTo>
                  <a:lnTo>
                    <a:pt x="1565714" y="3933585"/>
                  </a:lnTo>
                  <a:lnTo>
                    <a:pt x="1611423" y="3942938"/>
                  </a:lnTo>
                  <a:lnTo>
                    <a:pt x="1657506" y="3951239"/>
                  </a:lnTo>
                  <a:lnTo>
                    <a:pt x="1703950" y="3958476"/>
                  </a:lnTo>
                  <a:lnTo>
                    <a:pt x="1750742" y="3964635"/>
                  </a:lnTo>
                  <a:lnTo>
                    <a:pt x="1797869" y="3969704"/>
                  </a:lnTo>
                  <a:lnTo>
                    <a:pt x="1845318" y="3973669"/>
                  </a:lnTo>
                  <a:lnTo>
                    <a:pt x="1893076" y="3976517"/>
                  </a:lnTo>
                  <a:lnTo>
                    <a:pt x="1941131" y="3978235"/>
                  </a:lnTo>
                  <a:lnTo>
                    <a:pt x="1978996" y="3978686"/>
                  </a:lnTo>
                  <a:lnTo>
                    <a:pt x="1978996" y="0"/>
                  </a:lnTo>
                  <a:close/>
                </a:path>
              </a:pathLst>
            </a:custGeom>
            <a:solidFill>
              <a:srgbClr val="8973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</p:grpSp>
      <p:sp>
        <p:nvSpPr>
          <p:cNvPr id="468" name="Google Shape;468;p64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69" name="Google Shape;469;p64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70" name="Google Shape;470;p64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71" name="Google Shape;471;p64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472" name="Google Shape;47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9" y="326028"/>
            <a:ext cx="960446" cy="174608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64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64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64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64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64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 b="0" i="0" u="none" strike="noStrike" cap="non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3"/>
          <p:cNvSpPr txBox="1"/>
          <p:nvPr/>
        </p:nvSpPr>
        <p:spPr>
          <a:xfrm>
            <a:off x="456067" y="2260291"/>
            <a:ext cx="2456400" cy="11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Глубинные интервью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Личное интервью с людьми, имеющими опыт работы с продуктом или потенциальными клиентами. </a:t>
            </a:r>
            <a:endParaRPr sz="1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Используется для поиска и подтверждения проблем клиента, получения впечатления о продукте, получения контекста пользователя</a:t>
            </a:r>
            <a:endParaRPr sz="13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620" name="Google Shape;620;p73"/>
          <p:cNvSpPr txBox="1"/>
          <p:nvPr/>
        </p:nvSpPr>
        <p:spPr>
          <a:xfrm>
            <a:off x="3329722" y="2257249"/>
            <a:ext cx="2458200" cy="15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Usability tests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Задаем задание и смотрим, как</a:t>
            </a:r>
            <a:r>
              <a:rPr lang="en" sz="1500" b="1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" sz="13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пользователь его решает в продукте.</a:t>
            </a:r>
            <a:endParaRPr sz="15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Используется для поиска проблем проектирования и генерации гипотез об улучшении пользовательского пути.</a:t>
            </a:r>
            <a:endParaRPr sz="15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8890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Подвиды: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0" lvl="0" indent="-1841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FC2C38"/>
              </a:buClr>
              <a:buSzPts val="1300"/>
              <a:buFont typeface="IBM Plex Sans"/>
              <a:buChar char="•"/>
            </a:pPr>
            <a:r>
              <a:rPr lang="en" sz="13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прототипов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300"/>
              <a:buFont typeface="IBM Plex Sans"/>
              <a:buChar char="•"/>
            </a:pPr>
            <a:r>
              <a:rPr lang="en" sz="13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Айтреккинг</a:t>
            </a: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" sz="13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и т.д.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21" name="Google Shape;621;p73"/>
          <p:cNvSpPr txBox="1"/>
          <p:nvPr/>
        </p:nvSpPr>
        <p:spPr>
          <a:xfrm>
            <a:off x="6186153" y="2132001"/>
            <a:ext cx="2201700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4675" rIns="0" bIns="0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5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Дневниковые исследования и наблюдения</a:t>
            </a:r>
            <a:endParaRPr sz="15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Используйте для получения опыта пользователя в естественной среде без вас. Помогает понять, как именно пользователь использует ваш продукт и продукты конкурентов, что чаще и почему.</a:t>
            </a:r>
            <a:endParaRPr sz="1300">
              <a:solidFill>
                <a:srgbClr val="FC2C3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22" name="Google Shape;622;p73"/>
          <p:cNvSpPr/>
          <p:nvPr/>
        </p:nvSpPr>
        <p:spPr>
          <a:xfrm>
            <a:off x="466320" y="1699038"/>
            <a:ext cx="476437" cy="458112"/>
          </a:xfrm>
          <a:custGeom>
            <a:avLst/>
            <a:gdLst/>
            <a:ahLst/>
            <a:cxnLst/>
            <a:rect l="l" t="t" r="r" b="b"/>
            <a:pathLst>
              <a:path w="1047114" h="1047114" extrusionOk="0">
                <a:moveTo>
                  <a:pt x="523544" y="0"/>
                </a:moveTo>
                <a:lnTo>
                  <a:pt x="475891" y="2139"/>
                </a:lnTo>
                <a:lnTo>
                  <a:pt x="429437" y="8435"/>
                </a:lnTo>
                <a:lnTo>
                  <a:pt x="384366" y="18701"/>
                </a:lnTo>
                <a:lnTo>
                  <a:pt x="340863" y="32754"/>
                </a:lnTo>
                <a:lnTo>
                  <a:pt x="299114" y="50408"/>
                </a:lnTo>
                <a:lnTo>
                  <a:pt x="259302" y="71479"/>
                </a:lnTo>
                <a:lnTo>
                  <a:pt x="221613" y="95782"/>
                </a:lnTo>
                <a:lnTo>
                  <a:pt x="186232" y="123131"/>
                </a:lnTo>
                <a:lnTo>
                  <a:pt x="153343" y="153343"/>
                </a:lnTo>
                <a:lnTo>
                  <a:pt x="123131" y="186232"/>
                </a:lnTo>
                <a:lnTo>
                  <a:pt x="95782" y="221613"/>
                </a:lnTo>
                <a:lnTo>
                  <a:pt x="71479" y="259302"/>
                </a:lnTo>
                <a:lnTo>
                  <a:pt x="50408" y="299114"/>
                </a:lnTo>
                <a:lnTo>
                  <a:pt x="32754" y="340863"/>
                </a:lnTo>
                <a:lnTo>
                  <a:pt x="18701" y="384366"/>
                </a:lnTo>
                <a:lnTo>
                  <a:pt x="8435" y="429437"/>
                </a:lnTo>
                <a:lnTo>
                  <a:pt x="2139" y="475891"/>
                </a:lnTo>
                <a:lnTo>
                  <a:pt x="0" y="523544"/>
                </a:lnTo>
                <a:lnTo>
                  <a:pt x="2139" y="571197"/>
                </a:lnTo>
                <a:lnTo>
                  <a:pt x="8435" y="617651"/>
                </a:lnTo>
                <a:lnTo>
                  <a:pt x="18701" y="662722"/>
                </a:lnTo>
                <a:lnTo>
                  <a:pt x="32754" y="706224"/>
                </a:lnTo>
                <a:lnTo>
                  <a:pt x="50408" y="747974"/>
                </a:lnTo>
                <a:lnTo>
                  <a:pt x="71479" y="787785"/>
                </a:lnTo>
                <a:lnTo>
                  <a:pt x="95782" y="825474"/>
                </a:lnTo>
                <a:lnTo>
                  <a:pt x="123131" y="860856"/>
                </a:lnTo>
                <a:lnTo>
                  <a:pt x="153343" y="893745"/>
                </a:lnTo>
                <a:lnTo>
                  <a:pt x="186232" y="923956"/>
                </a:lnTo>
                <a:lnTo>
                  <a:pt x="221613" y="951306"/>
                </a:lnTo>
                <a:lnTo>
                  <a:pt x="259302" y="975608"/>
                </a:lnTo>
                <a:lnTo>
                  <a:pt x="299114" y="996679"/>
                </a:lnTo>
                <a:lnTo>
                  <a:pt x="340863" y="1014333"/>
                </a:lnTo>
                <a:lnTo>
                  <a:pt x="384366" y="1028386"/>
                </a:lnTo>
                <a:lnTo>
                  <a:pt x="429437" y="1038653"/>
                </a:lnTo>
                <a:lnTo>
                  <a:pt x="475891" y="1044948"/>
                </a:lnTo>
                <a:lnTo>
                  <a:pt x="523544" y="1047088"/>
                </a:lnTo>
                <a:lnTo>
                  <a:pt x="571197" y="1044948"/>
                </a:lnTo>
                <a:lnTo>
                  <a:pt x="617651" y="1038653"/>
                </a:lnTo>
                <a:lnTo>
                  <a:pt x="662722" y="1028386"/>
                </a:lnTo>
                <a:lnTo>
                  <a:pt x="706224" y="1014333"/>
                </a:lnTo>
                <a:lnTo>
                  <a:pt x="747974" y="996679"/>
                </a:lnTo>
                <a:lnTo>
                  <a:pt x="787785" y="975608"/>
                </a:lnTo>
                <a:lnTo>
                  <a:pt x="825474" y="951306"/>
                </a:lnTo>
                <a:lnTo>
                  <a:pt x="860856" y="923956"/>
                </a:lnTo>
                <a:lnTo>
                  <a:pt x="893745" y="893745"/>
                </a:lnTo>
                <a:lnTo>
                  <a:pt x="923956" y="860856"/>
                </a:lnTo>
                <a:lnTo>
                  <a:pt x="951306" y="825474"/>
                </a:lnTo>
                <a:lnTo>
                  <a:pt x="975608" y="787785"/>
                </a:lnTo>
                <a:lnTo>
                  <a:pt x="996679" y="747974"/>
                </a:lnTo>
                <a:lnTo>
                  <a:pt x="1014333" y="706224"/>
                </a:lnTo>
                <a:lnTo>
                  <a:pt x="1028386" y="662722"/>
                </a:lnTo>
                <a:lnTo>
                  <a:pt x="1038653" y="617651"/>
                </a:lnTo>
                <a:lnTo>
                  <a:pt x="1044948" y="571197"/>
                </a:lnTo>
                <a:lnTo>
                  <a:pt x="1047088" y="523544"/>
                </a:lnTo>
                <a:lnTo>
                  <a:pt x="1044948" y="475891"/>
                </a:lnTo>
                <a:lnTo>
                  <a:pt x="1038653" y="429437"/>
                </a:lnTo>
                <a:lnTo>
                  <a:pt x="1028386" y="384366"/>
                </a:lnTo>
                <a:lnTo>
                  <a:pt x="1014333" y="340863"/>
                </a:lnTo>
                <a:lnTo>
                  <a:pt x="996679" y="299114"/>
                </a:lnTo>
                <a:lnTo>
                  <a:pt x="975608" y="259302"/>
                </a:lnTo>
                <a:lnTo>
                  <a:pt x="951306" y="221613"/>
                </a:lnTo>
                <a:lnTo>
                  <a:pt x="923956" y="186232"/>
                </a:lnTo>
                <a:lnTo>
                  <a:pt x="893745" y="153343"/>
                </a:lnTo>
                <a:lnTo>
                  <a:pt x="860856" y="123131"/>
                </a:lnTo>
                <a:lnTo>
                  <a:pt x="825474" y="95782"/>
                </a:lnTo>
                <a:lnTo>
                  <a:pt x="787785" y="71479"/>
                </a:lnTo>
                <a:lnTo>
                  <a:pt x="747974" y="50408"/>
                </a:lnTo>
                <a:lnTo>
                  <a:pt x="706224" y="32754"/>
                </a:lnTo>
                <a:lnTo>
                  <a:pt x="662722" y="18701"/>
                </a:lnTo>
                <a:lnTo>
                  <a:pt x="617651" y="8435"/>
                </a:lnTo>
                <a:lnTo>
                  <a:pt x="571197" y="2139"/>
                </a:lnTo>
                <a:lnTo>
                  <a:pt x="523544" y="0"/>
                </a:lnTo>
                <a:close/>
              </a:path>
            </a:pathLst>
          </a:custGeom>
          <a:solidFill>
            <a:srgbClr val="FC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623" name="Google Shape;623;p73"/>
          <p:cNvSpPr/>
          <p:nvPr/>
        </p:nvSpPr>
        <p:spPr>
          <a:xfrm>
            <a:off x="3145631" y="1699038"/>
            <a:ext cx="0" cy="2977872"/>
          </a:xfrm>
          <a:custGeom>
            <a:avLst/>
            <a:gdLst/>
            <a:ahLst/>
            <a:cxnLst/>
            <a:rect l="l" t="t" r="r" b="b"/>
            <a:pathLst>
              <a:path w="120000" h="6806565" extrusionOk="0">
                <a:moveTo>
                  <a:pt x="0" y="0"/>
                </a:moveTo>
                <a:lnTo>
                  <a:pt x="0" y="6806075"/>
                </a:lnTo>
              </a:path>
            </a:pathLst>
          </a:custGeom>
          <a:noFill/>
          <a:ln w="10450" cap="flat" cmpd="sng">
            <a:solidFill>
              <a:srgbClr val="D2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624" name="Google Shape;624;p73"/>
          <p:cNvSpPr/>
          <p:nvPr/>
        </p:nvSpPr>
        <p:spPr>
          <a:xfrm>
            <a:off x="3333750" y="1699038"/>
            <a:ext cx="476437" cy="458112"/>
          </a:xfrm>
          <a:custGeom>
            <a:avLst/>
            <a:gdLst/>
            <a:ahLst/>
            <a:cxnLst/>
            <a:rect l="l" t="t" r="r" b="b"/>
            <a:pathLst>
              <a:path w="1047115" h="1047114" extrusionOk="0">
                <a:moveTo>
                  <a:pt x="523544" y="0"/>
                </a:moveTo>
                <a:lnTo>
                  <a:pt x="475891" y="2139"/>
                </a:lnTo>
                <a:lnTo>
                  <a:pt x="429437" y="8435"/>
                </a:lnTo>
                <a:lnTo>
                  <a:pt x="384366" y="18701"/>
                </a:lnTo>
                <a:lnTo>
                  <a:pt x="340863" y="32754"/>
                </a:lnTo>
                <a:lnTo>
                  <a:pt x="299114" y="50408"/>
                </a:lnTo>
                <a:lnTo>
                  <a:pt x="259302" y="71479"/>
                </a:lnTo>
                <a:lnTo>
                  <a:pt x="221613" y="95782"/>
                </a:lnTo>
                <a:lnTo>
                  <a:pt x="186232" y="123131"/>
                </a:lnTo>
                <a:lnTo>
                  <a:pt x="153343" y="153343"/>
                </a:lnTo>
                <a:lnTo>
                  <a:pt x="123131" y="186232"/>
                </a:lnTo>
                <a:lnTo>
                  <a:pt x="95782" y="221613"/>
                </a:lnTo>
                <a:lnTo>
                  <a:pt x="71479" y="259302"/>
                </a:lnTo>
                <a:lnTo>
                  <a:pt x="50408" y="299114"/>
                </a:lnTo>
                <a:lnTo>
                  <a:pt x="32754" y="340863"/>
                </a:lnTo>
                <a:lnTo>
                  <a:pt x="18701" y="384366"/>
                </a:lnTo>
                <a:lnTo>
                  <a:pt x="8435" y="429437"/>
                </a:lnTo>
                <a:lnTo>
                  <a:pt x="2139" y="475891"/>
                </a:lnTo>
                <a:lnTo>
                  <a:pt x="0" y="523544"/>
                </a:lnTo>
                <a:lnTo>
                  <a:pt x="2139" y="571197"/>
                </a:lnTo>
                <a:lnTo>
                  <a:pt x="8435" y="617651"/>
                </a:lnTo>
                <a:lnTo>
                  <a:pt x="18701" y="662722"/>
                </a:lnTo>
                <a:lnTo>
                  <a:pt x="32754" y="706224"/>
                </a:lnTo>
                <a:lnTo>
                  <a:pt x="50408" y="747974"/>
                </a:lnTo>
                <a:lnTo>
                  <a:pt x="71479" y="787785"/>
                </a:lnTo>
                <a:lnTo>
                  <a:pt x="95782" y="825474"/>
                </a:lnTo>
                <a:lnTo>
                  <a:pt x="123131" y="860856"/>
                </a:lnTo>
                <a:lnTo>
                  <a:pt x="153343" y="893745"/>
                </a:lnTo>
                <a:lnTo>
                  <a:pt x="186232" y="923956"/>
                </a:lnTo>
                <a:lnTo>
                  <a:pt x="221613" y="951306"/>
                </a:lnTo>
                <a:lnTo>
                  <a:pt x="259302" y="975608"/>
                </a:lnTo>
                <a:lnTo>
                  <a:pt x="299114" y="996679"/>
                </a:lnTo>
                <a:lnTo>
                  <a:pt x="340863" y="1014333"/>
                </a:lnTo>
                <a:lnTo>
                  <a:pt x="384366" y="1028386"/>
                </a:lnTo>
                <a:lnTo>
                  <a:pt x="429437" y="1038653"/>
                </a:lnTo>
                <a:lnTo>
                  <a:pt x="475891" y="1044948"/>
                </a:lnTo>
                <a:lnTo>
                  <a:pt x="523544" y="1047088"/>
                </a:lnTo>
                <a:lnTo>
                  <a:pt x="571197" y="1044948"/>
                </a:lnTo>
                <a:lnTo>
                  <a:pt x="617651" y="1038653"/>
                </a:lnTo>
                <a:lnTo>
                  <a:pt x="662722" y="1028386"/>
                </a:lnTo>
                <a:lnTo>
                  <a:pt x="706224" y="1014333"/>
                </a:lnTo>
                <a:lnTo>
                  <a:pt x="747974" y="996679"/>
                </a:lnTo>
                <a:lnTo>
                  <a:pt x="787785" y="975608"/>
                </a:lnTo>
                <a:lnTo>
                  <a:pt x="825474" y="951306"/>
                </a:lnTo>
                <a:lnTo>
                  <a:pt x="860856" y="923956"/>
                </a:lnTo>
                <a:lnTo>
                  <a:pt x="893745" y="893745"/>
                </a:lnTo>
                <a:lnTo>
                  <a:pt x="923956" y="860856"/>
                </a:lnTo>
                <a:lnTo>
                  <a:pt x="951306" y="825474"/>
                </a:lnTo>
                <a:lnTo>
                  <a:pt x="975608" y="787785"/>
                </a:lnTo>
                <a:lnTo>
                  <a:pt x="996679" y="747974"/>
                </a:lnTo>
                <a:lnTo>
                  <a:pt x="1014333" y="706224"/>
                </a:lnTo>
                <a:lnTo>
                  <a:pt x="1028386" y="662722"/>
                </a:lnTo>
                <a:lnTo>
                  <a:pt x="1038653" y="617651"/>
                </a:lnTo>
                <a:lnTo>
                  <a:pt x="1044948" y="571197"/>
                </a:lnTo>
                <a:lnTo>
                  <a:pt x="1047088" y="523544"/>
                </a:lnTo>
                <a:lnTo>
                  <a:pt x="1044948" y="475891"/>
                </a:lnTo>
                <a:lnTo>
                  <a:pt x="1038653" y="429437"/>
                </a:lnTo>
                <a:lnTo>
                  <a:pt x="1028386" y="384366"/>
                </a:lnTo>
                <a:lnTo>
                  <a:pt x="1014333" y="340863"/>
                </a:lnTo>
                <a:lnTo>
                  <a:pt x="996679" y="299114"/>
                </a:lnTo>
                <a:lnTo>
                  <a:pt x="975608" y="259302"/>
                </a:lnTo>
                <a:lnTo>
                  <a:pt x="951306" y="221613"/>
                </a:lnTo>
                <a:lnTo>
                  <a:pt x="923956" y="186232"/>
                </a:lnTo>
                <a:lnTo>
                  <a:pt x="893745" y="153343"/>
                </a:lnTo>
                <a:lnTo>
                  <a:pt x="860856" y="123131"/>
                </a:lnTo>
                <a:lnTo>
                  <a:pt x="825474" y="95782"/>
                </a:lnTo>
                <a:lnTo>
                  <a:pt x="787785" y="71479"/>
                </a:lnTo>
                <a:lnTo>
                  <a:pt x="747974" y="50408"/>
                </a:lnTo>
                <a:lnTo>
                  <a:pt x="706224" y="32754"/>
                </a:lnTo>
                <a:lnTo>
                  <a:pt x="662722" y="18701"/>
                </a:lnTo>
                <a:lnTo>
                  <a:pt x="617651" y="8435"/>
                </a:lnTo>
                <a:lnTo>
                  <a:pt x="571197" y="2139"/>
                </a:lnTo>
                <a:lnTo>
                  <a:pt x="523544" y="0"/>
                </a:lnTo>
                <a:close/>
              </a:path>
            </a:pathLst>
          </a:custGeom>
          <a:solidFill>
            <a:srgbClr val="FC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625" name="Google Shape;625;p73"/>
          <p:cNvSpPr/>
          <p:nvPr/>
        </p:nvSpPr>
        <p:spPr>
          <a:xfrm>
            <a:off x="6003131" y="1699038"/>
            <a:ext cx="0" cy="2977872"/>
          </a:xfrm>
          <a:custGeom>
            <a:avLst/>
            <a:gdLst/>
            <a:ahLst/>
            <a:cxnLst/>
            <a:rect l="l" t="t" r="r" b="b"/>
            <a:pathLst>
              <a:path w="120000" h="6806565" extrusionOk="0">
                <a:moveTo>
                  <a:pt x="0" y="0"/>
                </a:moveTo>
                <a:lnTo>
                  <a:pt x="0" y="6806075"/>
                </a:lnTo>
              </a:path>
            </a:pathLst>
          </a:custGeom>
          <a:noFill/>
          <a:ln w="10450" cap="flat" cmpd="sng">
            <a:solidFill>
              <a:srgbClr val="D2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626" name="Google Shape;626;p73"/>
          <p:cNvSpPr/>
          <p:nvPr/>
        </p:nvSpPr>
        <p:spPr>
          <a:xfrm>
            <a:off x="6191250" y="1699038"/>
            <a:ext cx="476437" cy="458112"/>
          </a:xfrm>
          <a:custGeom>
            <a:avLst/>
            <a:gdLst/>
            <a:ahLst/>
            <a:cxnLst/>
            <a:rect l="l" t="t" r="r" b="b"/>
            <a:pathLst>
              <a:path w="1047115" h="1047114" extrusionOk="0">
                <a:moveTo>
                  <a:pt x="523544" y="0"/>
                </a:moveTo>
                <a:lnTo>
                  <a:pt x="475891" y="2139"/>
                </a:lnTo>
                <a:lnTo>
                  <a:pt x="429437" y="8435"/>
                </a:lnTo>
                <a:lnTo>
                  <a:pt x="384366" y="18701"/>
                </a:lnTo>
                <a:lnTo>
                  <a:pt x="340863" y="32754"/>
                </a:lnTo>
                <a:lnTo>
                  <a:pt x="299114" y="50408"/>
                </a:lnTo>
                <a:lnTo>
                  <a:pt x="259302" y="71479"/>
                </a:lnTo>
                <a:lnTo>
                  <a:pt x="221613" y="95782"/>
                </a:lnTo>
                <a:lnTo>
                  <a:pt x="186232" y="123131"/>
                </a:lnTo>
                <a:lnTo>
                  <a:pt x="153343" y="153343"/>
                </a:lnTo>
                <a:lnTo>
                  <a:pt x="123131" y="186232"/>
                </a:lnTo>
                <a:lnTo>
                  <a:pt x="95782" y="221613"/>
                </a:lnTo>
                <a:lnTo>
                  <a:pt x="71479" y="259302"/>
                </a:lnTo>
                <a:lnTo>
                  <a:pt x="50408" y="299114"/>
                </a:lnTo>
                <a:lnTo>
                  <a:pt x="32754" y="340863"/>
                </a:lnTo>
                <a:lnTo>
                  <a:pt x="18701" y="384366"/>
                </a:lnTo>
                <a:lnTo>
                  <a:pt x="8435" y="429437"/>
                </a:lnTo>
                <a:lnTo>
                  <a:pt x="2139" y="475891"/>
                </a:lnTo>
                <a:lnTo>
                  <a:pt x="0" y="523544"/>
                </a:lnTo>
                <a:lnTo>
                  <a:pt x="2139" y="571197"/>
                </a:lnTo>
                <a:lnTo>
                  <a:pt x="8435" y="617651"/>
                </a:lnTo>
                <a:lnTo>
                  <a:pt x="18701" y="662722"/>
                </a:lnTo>
                <a:lnTo>
                  <a:pt x="32754" y="706224"/>
                </a:lnTo>
                <a:lnTo>
                  <a:pt x="50408" y="747974"/>
                </a:lnTo>
                <a:lnTo>
                  <a:pt x="71479" y="787785"/>
                </a:lnTo>
                <a:lnTo>
                  <a:pt x="95782" y="825474"/>
                </a:lnTo>
                <a:lnTo>
                  <a:pt x="123131" y="860856"/>
                </a:lnTo>
                <a:lnTo>
                  <a:pt x="153343" y="893745"/>
                </a:lnTo>
                <a:lnTo>
                  <a:pt x="186232" y="923956"/>
                </a:lnTo>
                <a:lnTo>
                  <a:pt x="221613" y="951306"/>
                </a:lnTo>
                <a:lnTo>
                  <a:pt x="259302" y="975608"/>
                </a:lnTo>
                <a:lnTo>
                  <a:pt x="299114" y="996679"/>
                </a:lnTo>
                <a:lnTo>
                  <a:pt x="340863" y="1014333"/>
                </a:lnTo>
                <a:lnTo>
                  <a:pt x="384366" y="1028386"/>
                </a:lnTo>
                <a:lnTo>
                  <a:pt x="429437" y="1038653"/>
                </a:lnTo>
                <a:lnTo>
                  <a:pt x="475891" y="1044948"/>
                </a:lnTo>
                <a:lnTo>
                  <a:pt x="523544" y="1047088"/>
                </a:lnTo>
                <a:lnTo>
                  <a:pt x="571197" y="1044948"/>
                </a:lnTo>
                <a:lnTo>
                  <a:pt x="617651" y="1038653"/>
                </a:lnTo>
                <a:lnTo>
                  <a:pt x="662722" y="1028386"/>
                </a:lnTo>
                <a:lnTo>
                  <a:pt x="706224" y="1014333"/>
                </a:lnTo>
                <a:lnTo>
                  <a:pt x="747974" y="996679"/>
                </a:lnTo>
                <a:lnTo>
                  <a:pt x="787785" y="975608"/>
                </a:lnTo>
                <a:lnTo>
                  <a:pt x="825474" y="951306"/>
                </a:lnTo>
                <a:lnTo>
                  <a:pt x="860856" y="923956"/>
                </a:lnTo>
                <a:lnTo>
                  <a:pt x="893745" y="893745"/>
                </a:lnTo>
                <a:lnTo>
                  <a:pt x="923956" y="860856"/>
                </a:lnTo>
                <a:lnTo>
                  <a:pt x="951306" y="825474"/>
                </a:lnTo>
                <a:lnTo>
                  <a:pt x="975608" y="787785"/>
                </a:lnTo>
                <a:lnTo>
                  <a:pt x="996679" y="747974"/>
                </a:lnTo>
                <a:lnTo>
                  <a:pt x="1014333" y="706224"/>
                </a:lnTo>
                <a:lnTo>
                  <a:pt x="1028386" y="662722"/>
                </a:lnTo>
                <a:lnTo>
                  <a:pt x="1038653" y="617651"/>
                </a:lnTo>
                <a:lnTo>
                  <a:pt x="1044948" y="571197"/>
                </a:lnTo>
                <a:lnTo>
                  <a:pt x="1047088" y="523544"/>
                </a:lnTo>
                <a:lnTo>
                  <a:pt x="1044948" y="475891"/>
                </a:lnTo>
                <a:lnTo>
                  <a:pt x="1038653" y="429437"/>
                </a:lnTo>
                <a:lnTo>
                  <a:pt x="1028386" y="384366"/>
                </a:lnTo>
                <a:lnTo>
                  <a:pt x="1014333" y="340863"/>
                </a:lnTo>
                <a:lnTo>
                  <a:pt x="996679" y="299114"/>
                </a:lnTo>
                <a:lnTo>
                  <a:pt x="975608" y="259302"/>
                </a:lnTo>
                <a:lnTo>
                  <a:pt x="951306" y="221613"/>
                </a:lnTo>
                <a:lnTo>
                  <a:pt x="923956" y="186232"/>
                </a:lnTo>
                <a:lnTo>
                  <a:pt x="893745" y="153343"/>
                </a:lnTo>
                <a:lnTo>
                  <a:pt x="860856" y="123131"/>
                </a:lnTo>
                <a:lnTo>
                  <a:pt x="825474" y="95782"/>
                </a:lnTo>
                <a:lnTo>
                  <a:pt x="787785" y="71479"/>
                </a:lnTo>
                <a:lnTo>
                  <a:pt x="747974" y="50408"/>
                </a:lnTo>
                <a:lnTo>
                  <a:pt x="706224" y="32754"/>
                </a:lnTo>
                <a:lnTo>
                  <a:pt x="662722" y="18701"/>
                </a:lnTo>
                <a:lnTo>
                  <a:pt x="617651" y="8435"/>
                </a:lnTo>
                <a:lnTo>
                  <a:pt x="571197" y="2139"/>
                </a:lnTo>
                <a:lnTo>
                  <a:pt x="523544" y="0"/>
                </a:lnTo>
                <a:close/>
              </a:path>
            </a:pathLst>
          </a:custGeom>
          <a:solidFill>
            <a:srgbClr val="FC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627" name="Google Shape;627;p73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628" name="Google Shape;628;p73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629" name="Google Shape;629;p73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630" name="Google Shape;630;p73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631" name="Google Shape;631;p73"/>
          <p:cNvSpPr txBox="1">
            <a:spLocks noGrp="1"/>
          </p:cNvSpPr>
          <p:nvPr>
            <p:ph type="title"/>
          </p:nvPr>
        </p:nvSpPr>
        <p:spPr>
          <a:xfrm>
            <a:off x="450955" y="981703"/>
            <a:ext cx="7620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UX-исследования</a:t>
            </a:r>
            <a:endParaRPr sz="3000" b="1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632" name="Google Shape;63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73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4"/>
          <p:cNvSpPr txBox="1">
            <a:spLocks noGrp="1"/>
          </p:cNvSpPr>
          <p:nvPr>
            <p:ph type="title"/>
          </p:nvPr>
        </p:nvSpPr>
        <p:spPr>
          <a:xfrm>
            <a:off x="454594" y="981703"/>
            <a:ext cx="8316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Хорошие вопросы для UX-исследования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39" name="Google Shape;639;p74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640" name="Google Shape;640;p74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641" name="Google Shape;641;p74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642" name="Google Shape;642;p74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643" name="Google Shape;643;p74"/>
          <p:cNvSpPr txBox="1"/>
          <p:nvPr/>
        </p:nvSpPr>
        <p:spPr>
          <a:xfrm>
            <a:off x="463543" y="1614167"/>
            <a:ext cx="5400000" cy="3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87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IBM Plex Sans"/>
                <a:ea typeface="IBM Plex Sans"/>
                <a:cs typeface="IBM Plex Sans"/>
                <a:sym typeface="IBM Plex Sans"/>
              </a:rPr>
              <a:t>Контекст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0" lvl="0" indent="-1968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B2C38"/>
              </a:buClr>
              <a:buSzPts val="1500"/>
              <a:buFont typeface="IBM Plex Sans"/>
              <a:buChar char="+"/>
            </a:pPr>
            <a: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  <a:t>Зачем вы это обычно делаете?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2C38"/>
              </a:buClr>
              <a:buSzPts val="1500"/>
              <a:buFont typeface="IBM Plex Sans"/>
              <a:buChar char="+"/>
            </a:pPr>
            <a: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  <a:t>Как и когда вы обычно делаете это?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2C38"/>
              </a:buClr>
              <a:buSzPts val="1500"/>
              <a:buFont typeface="IBM Plex Sans"/>
              <a:buChar char="+"/>
            </a:pPr>
            <a: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  <a:t>Как часто вы это делаете?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5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Проблемы и опасения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lvl="0" indent="-196850" algn="l" rtl="0">
              <a:spcBef>
                <a:spcPts val="700"/>
              </a:spcBef>
              <a:spcAft>
                <a:spcPts val="0"/>
              </a:spcAft>
              <a:buClr>
                <a:srgbClr val="FB2C38"/>
              </a:buClr>
              <a:buSzPts val="1500"/>
              <a:buFont typeface="IBM Plex Sans"/>
              <a:buChar char="+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вам помогает, когда вы делаете это?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lvl="0" indent="-196850" algn="l" rtl="0">
              <a:spcBef>
                <a:spcPts val="0"/>
              </a:spcBef>
              <a:spcAft>
                <a:spcPts val="0"/>
              </a:spcAft>
              <a:buClr>
                <a:srgbClr val="FB2C38"/>
              </a:buClr>
              <a:buSzPts val="1500"/>
              <a:buFont typeface="IBM Plex Sans"/>
              <a:buChar char="+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Какие у вас возникают опасения, когда вы делаете это?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lvl="0" indent="-196850" algn="l" rtl="0">
              <a:spcBef>
                <a:spcPts val="0"/>
              </a:spcBef>
              <a:spcAft>
                <a:spcPts val="0"/>
              </a:spcAft>
              <a:buClr>
                <a:srgbClr val="FB2C38"/>
              </a:buClr>
              <a:buSzPts val="1500"/>
              <a:buFont typeface="IBM Plex Sans"/>
              <a:buChar char="+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было самое сложное, когда вы в первый раз…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lvl="0" indent="-196850" algn="l" rtl="0">
              <a:spcBef>
                <a:spcPts val="0"/>
              </a:spcBef>
              <a:spcAft>
                <a:spcPts val="0"/>
              </a:spcAft>
              <a:buClr>
                <a:srgbClr val="FB2C38"/>
              </a:buClr>
              <a:buSzPts val="1500"/>
              <a:buFont typeface="IBM Plex Sans"/>
              <a:buChar char="+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Вспомните свой последний опыт использования...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44" name="Google Shape;64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74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75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651" name="Google Shape;651;p75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652" name="Google Shape;652;p75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653" name="Google Shape;653;p75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654" name="Google Shape;654;p75"/>
          <p:cNvSpPr txBox="1">
            <a:spLocks noGrp="1"/>
          </p:cNvSpPr>
          <p:nvPr>
            <p:ph type="title"/>
          </p:nvPr>
        </p:nvSpPr>
        <p:spPr>
          <a:xfrm>
            <a:off x="450557" y="978552"/>
            <a:ext cx="60777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Получение обратной связи от пользователей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55" name="Google Shape;655;p75"/>
          <p:cNvSpPr txBox="1"/>
          <p:nvPr/>
        </p:nvSpPr>
        <p:spPr>
          <a:xfrm>
            <a:off x="476251" y="2286225"/>
            <a:ext cx="7416600" cy="25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noAutofit/>
          </a:bodyPr>
          <a:lstStyle/>
          <a:p>
            <a:pPr marL="45720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hlink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Отзывы в сторах (App Store, Google Play, HUAWEI AppGallery, Mi Store)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hlink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Отзывы на профильных сайтах (например, iRecommend, Яндекс Маркет, Яндекс Браузер и др.) 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3850" algn="l" rtl="0">
              <a:spcBef>
                <a:spcPts val="600"/>
              </a:spcBef>
              <a:spcAft>
                <a:spcPts val="0"/>
              </a:spcAft>
              <a:buClr>
                <a:schemeClr val="hlink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Обращения в техподдержку</a:t>
            </a:r>
            <a:endParaRPr sz="1500"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делаем:</a:t>
            </a:r>
            <a:endParaRPr sz="1500"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Определяем критичность проблемы </a:t>
            </a:r>
            <a:r>
              <a:rPr lang="en" sz="1500">
                <a:solidFill>
                  <a:srgbClr val="9698A6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" sz="1500">
                <a:solidFill>
                  <a:srgbClr val="FB2C38"/>
                </a:solidFill>
                <a:latin typeface="IBM Plex Sans"/>
                <a:ea typeface="IBM Plex Sans"/>
                <a:cs typeface="IBM Plex Sans"/>
                <a:sym typeface="IBM Plex Sans"/>
              </a:rPr>
              <a:t>→  </a:t>
            </a: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определяем масштаб проблемы в пользователях</a:t>
            </a:r>
            <a:r>
              <a:rPr lang="en" sz="1500">
                <a:solidFill>
                  <a:srgbClr val="9698A6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" sz="1500">
                <a:solidFill>
                  <a:srgbClr val="FB2C38"/>
                </a:solidFill>
                <a:latin typeface="IBM Plex Sans"/>
                <a:ea typeface="IBM Plex Sans"/>
                <a:cs typeface="IBM Plex Sans"/>
                <a:sym typeface="IBM Plex Sans"/>
              </a:rPr>
              <a:t>→  </a:t>
            </a: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планируем изменения в продукте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905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905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56" name="Google Shape;65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75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76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663" name="Google Shape;663;p76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664" name="Google Shape;664;p76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665" name="Google Shape;665;p76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666" name="Google Shape;666;p76"/>
          <p:cNvSpPr txBox="1">
            <a:spLocks noGrp="1"/>
          </p:cNvSpPr>
          <p:nvPr>
            <p:ph type="title"/>
          </p:nvPr>
        </p:nvSpPr>
        <p:spPr>
          <a:xfrm>
            <a:off x="450557" y="978552"/>
            <a:ext cx="60777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Идеи стейкхолдеров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67" name="Google Shape;667;p76"/>
          <p:cNvSpPr txBox="1"/>
          <p:nvPr/>
        </p:nvSpPr>
        <p:spPr>
          <a:xfrm>
            <a:off x="476251" y="1784425"/>
            <a:ext cx="7416600" cy="25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Стейкхолдеры </a:t>
            </a:r>
            <a:r>
              <a:rPr lang="en" sz="15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– важный источник продуктовых гипотез,  поскольку они:</a:t>
            </a:r>
            <a:endParaRPr sz="15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lvl="0" indent="-196850" algn="l" rtl="0">
              <a:spcBef>
                <a:spcPts val="700"/>
              </a:spcBef>
              <a:spcAft>
                <a:spcPts val="0"/>
              </a:spcAft>
              <a:buClr>
                <a:srgbClr val="FC2C38"/>
              </a:buClr>
              <a:buSzPts val="1500"/>
              <a:buFont typeface="IBM Plex Sans"/>
              <a:buChar char="+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Нацелены на успех бизнеса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lvl="0" indent="-196850" algn="l" rtl="0"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500"/>
              <a:buFont typeface="IBM Plex Sans"/>
              <a:buChar char="+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Видят бизнес целиком, а не фрагментарно, как команда продута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Менеджер продукта аккумулирует предложения стейкхолдеров и приоритезирует их.</a:t>
            </a:r>
            <a:endParaRPr sz="1500"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делаем:</a:t>
            </a:r>
            <a:endParaRPr sz="1500"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Определяем, на что повлияет предложения в продукте </a:t>
            </a:r>
            <a:r>
              <a:rPr lang="en" sz="1500">
                <a:solidFill>
                  <a:srgbClr val="9698A6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" sz="1500">
                <a:solidFill>
                  <a:srgbClr val="FB2C38"/>
                </a:solidFill>
                <a:latin typeface="IBM Plex Sans"/>
                <a:ea typeface="IBM Plex Sans"/>
                <a:cs typeface="IBM Plex Sans"/>
                <a:sym typeface="IBM Plex Sans"/>
              </a:rPr>
              <a:t>→  </a:t>
            </a: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формируем гипотезы </a:t>
            </a:r>
            <a:r>
              <a:rPr lang="en" sz="1500">
                <a:solidFill>
                  <a:srgbClr val="9698A6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" sz="1500">
                <a:solidFill>
                  <a:srgbClr val="FB2C38"/>
                </a:solidFill>
                <a:latin typeface="IBM Plex Sans"/>
                <a:ea typeface="IBM Plex Sans"/>
                <a:cs typeface="IBM Plex Sans"/>
                <a:sym typeface="IBM Plex Sans"/>
              </a:rPr>
              <a:t>→  </a:t>
            </a: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работаем с гипотезами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905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905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68" name="Google Shape;66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76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4" name="Google Shape;674;p77"/>
          <p:cNvGrpSpPr/>
          <p:nvPr/>
        </p:nvGrpSpPr>
        <p:grpSpPr>
          <a:xfrm>
            <a:off x="6048608" y="1132813"/>
            <a:ext cx="2104587" cy="2690647"/>
            <a:chOff x="13299491" y="2583381"/>
            <a:chExt cx="4627500" cy="6136024"/>
          </a:xfrm>
        </p:grpSpPr>
        <p:sp>
          <p:nvSpPr>
            <p:cNvPr id="675" name="Google Shape;675;p77"/>
            <p:cNvSpPr/>
            <p:nvPr/>
          </p:nvSpPr>
          <p:spPr>
            <a:xfrm>
              <a:off x="13825861" y="3129776"/>
              <a:ext cx="3508375" cy="4711065"/>
            </a:xfrm>
            <a:custGeom>
              <a:avLst/>
              <a:gdLst/>
              <a:ahLst/>
              <a:cxnLst/>
              <a:rect l="l" t="t" r="r" b="b"/>
              <a:pathLst>
                <a:path w="3508375" h="4711065" extrusionOk="0">
                  <a:moveTo>
                    <a:pt x="2358776" y="3329"/>
                  </a:moveTo>
                  <a:lnTo>
                    <a:pt x="0" y="3329"/>
                  </a:lnTo>
                  <a:lnTo>
                    <a:pt x="0" y="2861881"/>
                  </a:lnTo>
                  <a:lnTo>
                    <a:pt x="149943" y="3061770"/>
                  </a:lnTo>
                  <a:lnTo>
                    <a:pt x="102457" y="3085928"/>
                  </a:lnTo>
                  <a:lnTo>
                    <a:pt x="54350" y="3109562"/>
                  </a:lnTo>
                  <a:lnTo>
                    <a:pt x="0" y="3135066"/>
                  </a:lnTo>
                  <a:lnTo>
                    <a:pt x="0" y="4710935"/>
                  </a:lnTo>
                  <a:lnTo>
                    <a:pt x="3508165" y="4710935"/>
                  </a:lnTo>
                  <a:lnTo>
                    <a:pt x="3508165" y="559721"/>
                  </a:lnTo>
                  <a:lnTo>
                    <a:pt x="2968496" y="559721"/>
                  </a:lnTo>
                  <a:lnTo>
                    <a:pt x="2948248" y="513073"/>
                  </a:lnTo>
                  <a:lnTo>
                    <a:pt x="2265480" y="513073"/>
                  </a:lnTo>
                  <a:lnTo>
                    <a:pt x="2358776" y="3329"/>
                  </a:lnTo>
                  <a:close/>
                </a:path>
                <a:path w="3508375" h="4711065" extrusionOk="0">
                  <a:moveTo>
                    <a:pt x="3131737" y="43307"/>
                  </a:moveTo>
                  <a:lnTo>
                    <a:pt x="2968496" y="559721"/>
                  </a:lnTo>
                  <a:lnTo>
                    <a:pt x="3508165" y="559721"/>
                  </a:lnTo>
                  <a:lnTo>
                    <a:pt x="3508165" y="79955"/>
                  </a:lnTo>
                  <a:lnTo>
                    <a:pt x="3271628" y="79955"/>
                  </a:lnTo>
                  <a:lnTo>
                    <a:pt x="3131737" y="43307"/>
                  </a:lnTo>
                  <a:close/>
                </a:path>
                <a:path w="3508375" h="4711065" extrusionOk="0">
                  <a:moveTo>
                    <a:pt x="2815202" y="206559"/>
                  </a:moveTo>
                  <a:lnTo>
                    <a:pt x="2265480" y="513073"/>
                  </a:lnTo>
                  <a:lnTo>
                    <a:pt x="2948248" y="513073"/>
                  </a:lnTo>
                  <a:lnTo>
                    <a:pt x="2815202" y="206559"/>
                  </a:lnTo>
                  <a:close/>
                </a:path>
                <a:path w="3508375" h="4711065" extrusionOk="0">
                  <a:moveTo>
                    <a:pt x="3508165" y="0"/>
                  </a:moveTo>
                  <a:lnTo>
                    <a:pt x="3318328" y="0"/>
                  </a:lnTo>
                  <a:lnTo>
                    <a:pt x="3271628" y="79955"/>
                  </a:lnTo>
                  <a:lnTo>
                    <a:pt x="3508165" y="79955"/>
                  </a:lnTo>
                  <a:lnTo>
                    <a:pt x="3508165" y="0"/>
                  </a:lnTo>
                  <a:close/>
                </a:path>
              </a:pathLst>
            </a:custGeom>
            <a:solidFill>
              <a:srgbClr val="FFC21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77"/>
            <p:cNvSpPr/>
            <p:nvPr/>
          </p:nvSpPr>
          <p:spPr>
            <a:xfrm>
              <a:off x="14868656" y="3902721"/>
              <a:ext cx="2465705" cy="3272154"/>
            </a:xfrm>
            <a:custGeom>
              <a:avLst/>
              <a:gdLst/>
              <a:ahLst/>
              <a:cxnLst/>
              <a:rect l="l" t="t" r="r" b="b"/>
              <a:pathLst>
                <a:path w="2465705" h="3272154" extrusionOk="0">
                  <a:moveTo>
                    <a:pt x="0" y="0"/>
                  </a:moveTo>
                  <a:lnTo>
                    <a:pt x="69945" y="146592"/>
                  </a:lnTo>
                  <a:lnTo>
                    <a:pt x="2368828" y="3271670"/>
                  </a:lnTo>
                  <a:lnTo>
                    <a:pt x="2465369" y="3058451"/>
                  </a:lnTo>
                  <a:lnTo>
                    <a:pt x="2465369" y="10028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77"/>
            <p:cNvSpPr/>
            <p:nvPr/>
          </p:nvSpPr>
          <p:spPr>
            <a:xfrm>
              <a:off x="16267986" y="2753292"/>
              <a:ext cx="563244" cy="460375"/>
            </a:xfrm>
            <a:custGeom>
              <a:avLst/>
              <a:gdLst/>
              <a:ahLst/>
              <a:cxnLst/>
              <a:rect l="l" t="t" r="r" b="b"/>
              <a:pathLst>
                <a:path w="563244" h="460375" extrusionOk="0">
                  <a:moveTo>
                    <a:pt x="239887" y="0"/>
                  </a:moveTo>
                  <a:lnTo>
                    <a:pt x="0" y="459766"/>
                  </a:lnTo>
                  <a:lnTo>
                    <a:pt x="293184" y="379799"/>
                  </a:lnTo>
                  <a:lnTo>
                    <a:pt x="563019" y="23318"/>
                  </a:lnTo>
                  <a:lnTo>
                    <a:pt x="239887" y="0"/>
                  </a:lnTo>
                  <a:close/>
                </a:path>
              </a:pathLst>
            </a:custGeom>
            <a:solidFill>
              <a:srgbClr val="FFC21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77"/>
            <p:cNvSpPr/>
            <p:nvPr/>
          </p:nvSpPr>
          <p:spPr>
            <a:xfrm>
              <a:off x="17024194" y="2583381"/>
              <a:ext cx="170180" cy="263525"/>
            </a:xfrm>
            <a:custGeom>
              <a:avLst/>
              <a:gdLst/>
              <a:ahLst/>
              <a:cxnLst/>
              <a:rect l="l" t="t" r="r" b="b"/>
              <a:pathLst>
                <a:path w="170180" h="263525" extrusionOk="0">
                  <a:moveTo>
                    <a:pt x="0" y="0"/>
                  </a:moveTo>
                  <a:lnTo>
                    <a:pt x="0" y="263206"/>
                  </a:lnTo>
                  <a:lnTo>
                    <a:pt x="169942" y="1699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21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77"/>
            <p:cNvSpPr/>
            <p:nvPr/>
          </p:nvSpPr>
          <p:spPr>
            <a:xfrm>
              <a:off x="17107541" y="7630821"/>
              <a:ext cx="370205" cy="309879"/>
            </a:xfrm>
            <a:custGeom>
              <a:avLst/>
              <a:gdLst/>
              <a:ahLst/>
              <a:cxnLst/>
              <a:rect l="l" t="t" r="r" b="b"/>
              <a:pathLst>
                <a:path w="370205" h="309879" extrusionOk="0">
                  <a:moveTo>
                    <a:pt x="319780" y="0"/>
                  </a:moveTo>
                  <a:lnTo>
                    <a:pt x="0" y="0"/>
                  </a:lnTo>
                  <a:lnTo>
                    <a:pt x="0" y="263206"/>
                  </a:lnTo>
                  <a:lnTo>
                    <a:pt x="369831" y="309854"/>
                  </a:lnTo>
                  <a:lnTo>
                    <a:pt x="319780" y="0"/>
                  </a:lnTo>
                  <a:close/>
                </a:path>
              </a:pathLst>
            </a:custGeom>
            <a:solidFill>
              <a:srgbClr val="FB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77"/>
            <p:cNvSpPr/>
            <p:nvPr/>
          </p:nvSpPr>
          <p:spPr>
            <a:xfrm>
              <a:off x="13299491" y="3133105"/>
              <a:ext cx="4627500" cy="5586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1" name="Google Shape;681;p77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77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77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77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77"/>
          <p:cNvSpPr txBox="1"/>
          <p:nvPr/>
        </p:nvSpPr>
        <p:spPr>
          <a:xfrm>
            <a:off x="450550" y="1285575"/>
            <a:ext cx="5146500" cy="12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125" rIns="0" bIns="0" anchor="t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" sz="44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Дизайн-</a:t>
            </a:r>
            <a:endParaRPr sz="44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" sz="44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мышление</a:t>
            </a:r>
            <a:endParaRPr sz="4400" b="1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86" name="Google Shape;686;p77"/>
          <p:cNvSpPr txBox="1"/>
          <p:nvPr/>
        </p:nvSpPr>
        <p:spPr>
          <a:xfrm>
            <a:off x="476258" y="2810829"/>
            <a:ext cx="4626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Методика, с помощью которой мы стремимся понять пользователя, опровергнуть предположения и переосмыслить проблему, чтобы найти неочевидные альтернативные решения.</a:t>
            </a:r>
            <a:endParaRPr sz="1800">
              <a:solidFill>
                <a:srgbClr val="9597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687" name="Google Shape;687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4251" y="326023"/>
            <a:ext cx="960446" cy="174608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77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78"/>
          <p:cNvPicPr preferRelativeResize="0"/>
          <p:nvPr/>
        </p:nvPicPr>
        <p:blipFill rotWithShape="1">
          <a:blip r:embed="rId3">
            <a:alphaModFix/>
          </a:blip>
          <a:srcRect b="16107"/>
          <a:stretch/>
        </p:blipFill>
        <p:spPr>
          <a:xfrm>
            <a:off x="467522" y="780639"/>
            <a:ext cx="3905100" cy="3948300"/>
          </a:xfrm>
          <a:prstGeom prst="roundRect">
            <a:avLst>
              <a:gd name="adj" fmla="val 2399"/>
            </a:avLst>
          </a:prstGeom>
          <a:noFill/>
          <a:ln>
            <a:noFill/>
          </a:ln>
        </p:spPr>
      </p:pic>
      <p:sp>
        <p:nvSpPr>
          <p:cNvPr id="694" name="Google Shape;694;p78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695" name="Google Shape;695;p78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696" name="Google Shape;696;p78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697" name="Google Shape;697;p78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698" name="Google Shape;698;p78"/>
          <p:cNvSpPr txBox="1">
            <a:spLocks noGrp="1"/>
          </p:cNvSpPr>
          <p:nvPr>
            <p:ph type="title"/>
          </p:nvPr>
        </p:nvSpPr>
        <p:spPr>
          <a:xfrm>
            <a:off x="4760347" y="1010164"/>
            <a:ext cx="39051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Дизайн-мышление</a:t>
            </a:r>
            <a:endParaRPr/>
          </a:p>
        </p:txBody>
      </p:sp>
      <p:sp>
        <p:nvSpPr>
          <p:cNvPr id="699" name="Google Shape;699;p78"/>
          <p:cNvSpPr txBox="1"/>
          <p:nvPr/>
        </p:nvSpPr>
        <p:spPr>
          <a:xfrm>
            <a:off x="4760347" y="1675007"/>
            <a:ext cx="4000500" cy="28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no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Практика быстрых и полезных действий для создания  действительно нужных людям продуктов и сервисов</a:t>
            </a:r>
            <a:endParaRPr sz="1500">
              <a:solidFill>
                <a:srgbClr val="FC2C3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2540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373E"/>
              </a:buClr>
              <a:buSzPts val="1500"/>
              <a:buFont typeface="IBM Plex Sans"/>
              <a:buChar char="•"/>
            </a:pPr>
            <a:r>
              <a:rPr lang="en" sz="15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Отличительные особенности – проникновение в опыт пользователя </a:t>
            </a:r>
            <a:br>
              <a:rPr lang="en" sz="15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" sz="15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 фокусировка на персональных сценариях поведения и действия</a:t>
            </a:r>
            <a:endParaRPr sz="15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25400" lvl="0" indent="-19685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E7373E"/>
              </a:buClr>
              <a:buSzPts val="1500"/>
              <a:buFont typeface="IBM Plex Sans"/>
              <a:buChar char="•"/>
            </a:pPr>
            <a:r>
              <a:rPr lang="en" sz="15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Дизайн-мышление можно применять </a:t>
            </a:r>
            <a:br>
              <a:rPr lang="en" sz="15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" sz="15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 только для цифровых продуктов, но и для традиционных, для сервисов, самого себя. </a:t>
            </a:r>
            <a:endParaRPr sz="15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00" name="Google Shape;700;p78"/>
          <p:cNvSpPr txBox="1"/>
          <p:nvPr/>
        </p:nvSpPr>
        <p:spPr>
          <a:xfrm>
            <a:off x="810766" y="273150"/>
            <a:ext cx="5744400" cy="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MVP. Дизайн-мышление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01" name="Google Shape;70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79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07" name="Google Shape;707;p79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08" name="Google Shape;708;p79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09" name="Google Shape;709;p79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10" name="Google Shape;710;p79"/>
          <p:cNvSpPr/>
          <p:nvPr/>
        </p:nvSpPr>
        <p:spPr>
          <a:xfrm rot="-5400000">
            <a:off x="1044342" y="1558918"/>
            <a:ext cx="1523394" cy="17533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8973FF"/>
          </a:solidFill>
          <a:ln>
            <a:noFill/>
          </a:ln>
        </p:spPr>
        <p:txBody>
          <a:bodyPr spcFirstLastPara="1" wrap="square" lIns="8550" tIns="8550" rIns="8550" bIns="855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5AD5"/>
              </a:buClr>
              <a:buSzPts val="1700"/>
              <a:buFont typeface="Helvetica Neue"/>
              <a:buNone/>
            </a:pPr>
            <a:endParaRPr sz="17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1" name="Google Shape;711;p79"/>
          <p:cNvSpPr/>
          <p:nvPr/>
        </p:nvSpPr>
        <p:spPr>
          <a:xfrm rot="-5400000">
            <a:off x="2423918" y="2320611"/>
            <a:ext cx="1523394" cy="17533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8550" tIns="8550" rIns="8550" bIns="855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5AD5"/>
              </a:buClr>
              <a:buSzPts val="1700"/>
              <a:buFont typeface="Helvetica Neue"/>
              <a:buNone/>
            </a:pPr>
            <a:endParaRPr sz="17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2" name="Google Shape;712;p79"/>
          <p:cNvSpPr/>
          <p:nvPr/>
        </p:nvSpPr>
        <p:spPr>
          <a:xfrm rot="-5400000">
            <a:off x="3804192" y="1558918"/>
            <a:ext cx="1523394" cy="17533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8973FF"/>
          </a:solidFill>
          <a:ln>
            <a:noFill/>
          </a:ln>
        </p:spPr>
        <p:txBody>
          <a:bodyPr spcFirstLastPara="1" wrap="square" lIns="8550" tIns="8550" rIns="8550" bIns="855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5AD5"/>
              </a:buClr>
              <a:buSzPts val="1700"/>
              <a:buFont typeface="Helvetica Neue"/>
              <a:buNone/>
            </a:pPr>
            <a:endParaRPr sz="17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3" name="Google Shape;713;p79"/>
          <p:cNvSpPr/>
          <p:nvPr/>
        </p:nvSpPr>
        <p:spPr>
          <a:xfrm rot="-5400000">
            <a:off x="5196313" y="2320610"/>
            <a:ext cx="1523394" cy="17533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8550" tIns="8550" rIns="8550" bIns="855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5AD5"/>
              </a:buClr>
              <a:buSzPts val="1700"/>
              <a:buFont typeface="Helvetica Neue"/>
              <a:buNone/>
            </a:pPr>
            <a:endParaRPr sz="17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4" name="Google Shape;714;p79"/>
          <p:cNvSpPr/>
          <p:nvPr/>
        </p:nvSpPr>
        <p:spPr>
          <a:xfrm rot="-5400000">
            <a:off x="6576238" y="3082303"/>
            <a:ext cx="1523394" cy="17533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8550" tIns="8550" rIns="8550" bIns="855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5AD5"/>
              </a:buClr>
              <a:buSzPts val="1700"/>
              <a:buFont typeface="Helvetica Neue"/>
              <a:buNone/>
            </a:pPr>
            <a:endParaRPr sz="17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5" name="Google Shape;715;p79"/>
          <p:cNvSpPr txBox="1"/>
          <p:nvPr/>
        </p:nvSpPr>
        <p:spPr>
          <a:xfrm>
            <a:off x="1314413" y="2284502"/>
            <a:ext cx="9834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noAutofit/>
          </a:bodyPr>
          <a:lstStyle/>
          <a:p>
            <a:pPr marL="0" marR="0" lvl="0" indent="0" algn="ctr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эмпатия</a:t>
            </a:r>
            <a:endParaRPr sz="15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6200" lvl="0" indent="0" algn="ctr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16" name="Google Shape;716;p79"/>
          <p:cNvSpPr txBox="1"/>
          <p:nvPr/>
        </p:nvSpPr>
        <p:spPr>
          <a:xfrm>
            <a:off x="4074248" y="2284502"/>
            <a:ext cx="9834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noAutofit/>
          </a:bodyPr>
          <a:lstStyle/>
          <a:p>
            <a:pPr marL="0" marR="0" lvl="0" indent="0" algn="ctr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идеи</a:t>
            </a:r>
            <a:endParaRPr sz="15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6200" lvl="0" indent="0" algn="ctr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17" name="Google Shape;717;p79"/>
          <p:cNvSpPr txBox="1"/>
          <p:nvPr/>
        </p:nvSpPr>
        <p:spPr>
          <a:xfrm>
            <a:off x="2693985" y="3046200"/>
            <a:ext cx="9834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noAutofit/>
          </a:bodyPr>
          <a:lstStyle/>
          <a:p>
            <a:pPr marL="0" marR="0" lvl="0" indent="0" algn="ctr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фокус</a:t>
            </a:r>
            <a:endParaRPr sz="15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6200" lvl="0" indent="0" algn="ctr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18" name="Google Shape;718;p79"/>
          <p:cNvSpPr txBox="1"/>
          <p:nvPr/>
        </p:nvSpPr>
        <p:spPr>
          <a:xfrm>
            <a:off x="5373864" y="3046200"/>
            <a:ext cx="11682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noAutofit/>
          </a:bodyPr>
          <a:lstStyle/>
          <a:p>
            <a:pPr marL="0" marR="0" lvl="0" indent="0" algn="ctr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прототип</a:t>
            </a:r>
            <a:endParaRPr sz="15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6200" lvl="0" indent="0" algn="ctr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19" name="Google Shape;719;p79"/>
          <p:cNvSpPr txBox="1"/>
          <p:nvPr/>
        </p:nvSpPr>
        <p:spPr>
          <a:xfrm>
            <a:off x="6753832" y="3807886"/>
            <a:ext cx="11682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noAutofit/>
          </a:bodyPr>
          <a:lstStyle/>
          <a:p>
            <a:pPr marL="0" marR="0" lvl="0" indent="0" algn="ctr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</a:t>
            </a:r>
            <a:endParaRPr sz="15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6200" lvl="0" indent="0" algn="ctr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20" name="Google Shape;720;p79"/>
          <p:cNvSpPr/>
          <p:nvPr/>
        </p:nvSpPr>
        <p:spPr>
          <a:xfrm rot="-10311520">
            <a:off x="3180550" y="4245182"/>
            <a:ext cx="3428016" cy="586585"/>
          </a:xfrm>
          <a:custGeom>
            <a:avLst/>
            <a:gdLst/>
            <a:ahLst/>
            <a:cxnLst/>
            <a:rect l="l" t="t" r="r" b="b"/>
            <a:pathLst>
              <a:path w="21600" h="20555" extrusionOk="0">
                <a:moveTo>
                  <a:pt x="0" y="20555"/>
                </a:moveTo>
                <a:cubicBezTo>
                  <a:pt x="3412" y="6142"/>
                  <a:pt x="7523" y="-1045"/>
                  <a:pt x="11688" y="123"/>
                </a:cubicBezTo>
                <a:cubicBezTo>
                  <a:pt x="15248" y="1121"/>
                  <a:pt x="18686" y="8209"/>
                  <a:pt x="21600" y="20555"/>
                </a:cubicBezTo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475" tIns="1475" rIns="1475" bIns="1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Gill Sans"/>
              <a:buNone/>
            </a:pPr>
            <a:endParaRPr sz="17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21" name="Google Shape;72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79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23" name="Google Shape;723;p79"/>
          <p:cNvSpPr txBox="1">
            <a:spLocks noGrp="1"/>
          </p:cNvSpPr>
          <p:nvPr>
            <p:ph type="title"/>
          </p:nvPr>
        </p:nvSpPr>
        <p:spPr>
          <a:xfrm>
            <a:off x="450557" y="978552"/>
            <a:ext cx="60777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Этапы дизайн-мышления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80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29" name="Google Shape;729;p80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30" name="Google Shape;730;p80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31" name="Google Shape;731;p80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32" name="Google Shape;732;p80"/>
          <p:cNvSpPr txBox="1">
            <a:spLocks noGrp="1"/>
          </p:cNvSpPr>
          <p:nvPr>
            <p:ph type="title"/>
          </p:nvPr>
        </p:nvSpPr>
        <p:spPr>
          <a:xfrm>
            <a:off x="450557" y="978018"/>
            <a:ext cx="59856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Эмпатия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33" name="Google Shape;733;p80"/>
          <p:cNvSpPr txBox="1"/>
          <p:nvPr/>
        </p:nvSpPr>
        <p:spPr>
          <a:xfrm>
            <a:off x="470239" y="1674906"/>
            <a:ext cx="8195400" cy="17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no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  <a:t>Основа дизайн-процесса,  сфокусированного на человеке.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rPr lang="en" sz="1600" b="1">
                <a:latin typeface="IBM Plex Sans"/>
                <a:ea typeface="IBM Plex Sans"/>
                <a:cs typeface="IBM Plex Sans"/>
                <a:sym typeface="IBM Plex Sans"/>
              </a:rPr>
              <a:t>Чтобы сопереживать, мы: </a:t>
            </a:r>
            <a:endParaRPr sz="16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76200" lvl="0" indent="-20320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SzPts val="1600"/>
              <a:buFont typeface="IBM Plex Sans"/>
              <a:buChar char="-"/>
            </a:pPr>
            <a:r>
              <a:rPr lang="en" sz="1600">
                <a:solidFill>
                  <a:srgbClr val="8973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вовлекаем </a:t>
            </a:r>
            <a:r>
              <a:rPr lang="en" sz="1600">
                <a:latin typeface="IBM Plex Sans"/>
                <a:ea typeface="IBM Plex Sans"/>
                <a:cs typeface="IBM Plex Sans"/>
                <a:sym typeface="IBM Plex Sans"/>
              </a:rPr>
              <a:t>пользователей в диалог и спрашиваем «почему?»</a:t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7620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76200" lvl="0" indent="-20320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SzPts val="1600"/>
              <a:buFont typeface="IBM Plex Sans"/>
              <a:buChar char="-"/>
            </a:pPr>
            <a:r>
              <a:rPr lang="en" sz="1600">
                <a:solidFill>
                  <a:srgbClr val="8973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наблюдаем </a:t>
            </a:r>
            <a:r>
              <a:rPr lang="en" sz="1600">
                <a:latin typeface="IBM Plex Sans"/>
                <a:ea typeface="IBM Plex Sans"/>
                <a:cs typeface="IBM Plex Sans"/>
                <a:sym typeface="IBM Plex Sans"/>
              </a:rPr>
              <a:t>за пользователями и их поведением в контексте жизни</a:t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7620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76200" lvl="0" indent="-20320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SzPts val="1600"/>
              <a:buFont typeface="IBM Plex Sans"/>
              <a:buChar char="-"/>
            </a:pPr>
            <a:r>
              <a:rPr lang="en" sz="1600">
                <a:solidFill>
                  <a:srgbClr val="8973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смотрим и слушаем</a:t>
            </a:r>
            <a:r>
              <a:rPr lang="en" sz="1600">
                <a:latin typeface="IBM Plex Sans"/>
                <a:ea typeface="IBM Plex Sans"/>
                <a:cs typeface="IBM Plex Sans"/>
                <a:sym typeface="IBM Plex Sans"/>
              </a:rPr>
              <a:t> — просим людей выполнить задание и прокомментировать свои действия</a:t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620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620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620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34" name="Google Shape;734;p80"/>
          <p:cNvSpPr/>
          <p:nvPr/>
        </p:nvSpPr>
        <p:spPr>
          <a:xfrm rot="-5400000">
            <a:off x="6470785" y="709335"/>
            <a:ext cx="459918" cy="5293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8973FF"/>
          </a:solidFill>
          <a:ln>
            <a:noFill/>
          </a:ln>
        </p:spPr>
        <p:txBody>
          <a:bodyPr spcFirstLastPara="1" wrap="square" lIns="8550" tIns="8550" rIns="8550" bIns="855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5AD5"/>
              </a:buClr>
              <a:buSzPts val="1700"/>
              <a:buFont typeface="Helvetica Neue"/>
              <a:buNone/>
            </a:pPr>
            <a:endParaRPr sz="17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5" name="Google Shape;735;p80"/>
          <p:cNvSpPr/>
          <p:nvPr/>
        </p:nvSpPr>
        <p:spPr>
          <a:xfrm rot="-5400000">
            <a:off x="6887276" y="939288"/>
            <a:ext cx="459918" cy="5293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E4E4E9"/>
          </a:solidFill>
          <a:ln>
            <a:noFill/>
          </a:ln>
        </p:spPr>
        <p:txBody>
          <a:bodyPr spcFirstLastPara="1" wrap="square" lIns="8550" tIns="8550" rIns="8550" bIns="855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5AD5"/>
              </a:buClr>
              <a:buSzPts val="1700"/>
              <a:buFont typeface="Helvetica Neue"/>
              <a:buNone/>
            </a:pPr>
            <a:endParaRPr sz="17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6" name="Google Shape;736;p80"/>
          <p:cNvSpPr/>
          <p:nvPr/>
        </p:nvSpPr>
        <p:spPr>
          <a:xfrm rot="-5400000">
            <a:off x="7303977" y="709335"/>
            <a:ext cx="459918" cy="5293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E4E4E9"/>
          </a:solidFill>
          <a:ln>
            <a:noFill/>
          </a:ln>
        </p:spPr>
        <p:txBody>
          <a:bodyPr spcFirstLastPara="1" wrap="square" lIns="8550" tIns="8550" rIns="8550" bIns="855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5AD5"/>
              </a:buClr>
              <a:buSzPts val="1700"/>
              <a:buFont typeface="Helvetica Neue"/>
              <a:buNone/>
            </a:pPr>
            <a:endParaRPr sz="17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7" name="Google Shape;737;p80"/>
          <p:cNvSpPr/>
          <p:nvPr/>
        </p:nvSpPr>
        <p:spPr>
          <a:xfrm rot="-5400000">
            <a:off x="7724255" y="939288"/>
            <a:ext cx="459918" cy="5293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E4E4E9"/>
          </a:solidFill>
          <a:ln>
            <a:noFill/>
          </a:ln>
        </p:spPr>
        <p:txBody>
          <a:bodyPr spcFirstLastPara="1" wrap="square" lIns="8550" tIns="8550" rIns="8550" bIns="855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5AD5"/>
              </a:buClr>
              <a:buSzPts val="1700"/>
              <a:buFont typeface="Helvetica Neue"/>
              <a:buNone/>
            </a:pPr>
            <a:endParaRPr sz="17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8" name="Google Shape;738;p80"/>
          <p:cNvSpPr/>
          <p:nvPr/>
        </p:nvSpPr>
        <p:spPr>
          <a:xfrm rot="-5400000">
            <a:off x="8140851" y="1169242"/>
            <a:ext cx="459918" cy="5293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E4E4E9"/>
          </a:solidFill>
          <a:ln>
            <a:noFill/>
          </a:ln>
        </p:spPr>
        <p:txBody>
          <a:bodyPr spcFirstLastPara="1" wrap="square" lIns="8550" tIns="8550" rIns="8550" bIns="855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5AD5"/>
              </a:buClr>
              <a:buSzPts val="1700"/>
              <a:buFont typeface="Helvetica Neue"/>
              <a:buNone/>
            </a:pPr>
            <a:endParaRPr sz="17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39" name="Google Shape;73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80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81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46" name="Google Shape;746;p81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47" name="Google Shape;747;p81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48" name="Google Shape;748;p81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49" name="Google Shape;749;p81"/>
          <p:cNvSpPr txBox="1">
            <a:spLocks noGrp="1"/>
          </p:cNvSpPr>
          <p:nvPr>
            <p:ph type="title"/>
          </p:nvPr>
        </p:nvSpPr>
        <p:spPr>
          <a:xfrm>
            <a:off x="450557" y="978018"/>
            <a:ext cx="59856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Фокусировка 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50" name="Google Shape;750;p81"/>
          <p:cNvSpPr txBox="1"/>
          <p:nvPr/>
        </p:nvSpPr>
        <p:spPr>
          <a:xfrm>
            <a:off x="470239" y="1674906"/>
            <a:ext cx="8195400" cy="17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no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  <a:t>Анализ собранных данных с целью сформулировать концепцию проблемы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rPr lang="en" sz="1600" b="1">
                <a:latin typeface="IBM Plex Sans"/>
                <a:ea typeface="IBM Plex Sans"/>
                <a:cs typeface="IBM Plex Sans"/>
                <a:sym typeface="IBM Plex Sans"/>
              </a:rPr>
              <a:t>Чтобы сфокусироваться, мы выделяем: </a:t>
            </a:r>
            <a:endParaRPr sz="16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76200" lvl="0" indent="-20320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SzPts val="1600"/>
              <a:buFont typeface="IBM Plex Sans"/>
              <a:buChar char="-"/>
            </a:pPr>
            <a:r>
              <a:rPr lang="en" sz="1600">
                <a:solidFill>
                  <a:srgbClr val="8973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пользователя: </a:t>
            </a:r>
            <a:r>
              <a:rPr lang="en" sz="1600">
                <a:latin typeface="IBM Plex Sans"/>
                <a:ea typeface="IBM Plex Sans"/>
                <a:cs typeface="IBM Plex Sans"/>
                <a:sym typeface="IBM Plex Sans"/>
              </a:rPr>
              <a:t>понимание и описание типа личности</a:t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7620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76200" lvl="0" indent="-20320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SzPts val="1600"/>
              <a:buFont typeface="IBM Plex Sans"/>
              <a:buChar char="-"/>
            </a:pPr>
            <a:r>
              <a:rPr lang="en" sz="1600">
                <a:solidFill>
                  <a:srgbClr val="8973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потребность: </a:t>
            </a:r>
            <a:r>
              <a:rPr lang="en" sz="1600">
                <a:latin typeface="IBM Plex Sans"/>
                <a:ea typeface="IBM Plex Sans"/>
                <a:cs typeface="IBM Plex Sans"/>
                <a:sym typeface="IBM Plex Sans"/>
              </a:rPr>
              <a:t>выявление ограниченного числа наиболее важного для пользователя потребностей</a:t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7620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76200" lvl="0" indent="-20320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SzPts val="1600"/>
              <a:buFont typeface="IBM Plex Sans"/>
              <a:buChar char="-"/>
            </a:pPr>
            <a:r>
              <a:rPr lang="en" sz="1600">
                <a:solidFill>
                  <a:srgbClr val="8973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инсайты:</a:t>
            </a:r>
            <a:r>
              <a:rPr lang="en" sz="1600">
                <a:latin typeface="IBM Plex Sans"/>
                <a:ea typeface="IBM Plex Sans"/>
                <a:cs typeface="IBM Plex Sans"/>
                <a:sym typeface="IBM Plex Sans"/>
              </a:rPr>
              <a:t> откровения, связанные с эмоциональными переживаниями пользователя</a:t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620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620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620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51" name="Google Shape;751;p81"/>
          <p:cNvSpPr/>
          <p:nvPr/>
        </p:nvSpPr>
        <p:spPr>
          <a:xfrm rot="-5400000">
            <a:off x="6470785" y="709335"/>
            <a:ext cx="459918" cy="5293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E4E4E9"/>
          </a:solidFill>
          <a:ln>
            <a:noFill/>
          </a:ln>
        </p:spPr>
        <p:txBody>
          <a:bodyPr spcFirstLastPara="1" wrap="square" lIns="8550" tIns="8550" rIns="8550" bIns="855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5AD5"/>
              </a:buClr>
              <a:buSzPts val="1700"/>
              <a:buFont typeface="Helvetica Neue"/>
              <a:buNone/>
            </a:pPr>
            <a:endParaRPr sz="17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2" name="Google Shape;752;p81"/>
          <p:cNvSpPr/>
          <p:nvPr/>
        </p:nvSpPr>
        <p:spPr>
          <a:xfrm rot="-5400000">
            <a:off x="6887276" y="939288"/>
            <a:ext cx="459918" cy="5293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8973FF"/>
          </a:solidFill>
          <a:ln>
            <a:noFill/>
          </a:ln>
        </p:spPr>
        <p:txBody>
          <a:bodyPr spcFirstLastPara="1" wrap="square" lIns="8550" tIns="8550" rIns="8550" bIns="855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5AD5"/>
              </a:buClr>
              <a:buSzPts val="1700"/>
              <a:buFont typeface="Helvetica Neue"/>
              <a:buNone/>
            </a:pPr>
            <a:endParaRPr sz="17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3" name="Google Shape;753;p81"/>
          <p:cNvSpPr/>
          <p:nvPr/>
        </p:nvSpPr>
        <p:spPr>
          <a:xfrm rot="-5400000">
            <a:off x="7303977" y="709335"/>
            <a:ext cx="459918" cy="5293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E4E4E9"/>
          </a:solidFill>
          <a:ln>
            <a:noFill/>
          </a:ln>
        </p:spPr>
        <p:txBody>
          <a:bodyPr spcFirstLastPara="1" wrap="square" lIns="8550" tIns="8550" rIns="8550" bIns="855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5AD5"/>
              </a:buClr>
              <a:buSzPts val="1700"/>
              <a:buFont typeface="Helvetica Neue"/>
              <a:buNone/>
            </a:pPr>
            <a:endParaRPr sz="17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4" name="Google Shape;754;p81"/>
          <p:cNvSpPr/>
          <p:nvPr/>
        </p:nvSpPr>
        <p:spPr>
          <a:xfrm rot="-5400000">
            <a:off x="7724255" y="939288"/>
            <a:ext cx="459918" cy="5293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E4E4E9"/>
          </a:solidFill>
          <a:ln>
            <a:noFill/>
          </a:ln>
        </p:spPr>
        <p:txBody>
          <a:bodyPr spcFirstLastPara="1" wrap="square" lIns="8550" tIns="8550" rIns="8550" bIns="855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5AD5"/>
              </a:buClr>
              <a:buSzPts val="1700"/>
              <a:buFont typeface="Helvetica Neue"/>
              <a:buNone/>
            </a:pPr>
            <a:endParaRPr sz="17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5" name="Google Shape;755;p81"/>
          <p:cNvSpPr/>
          <p:nvPr/>
        </p:nvSpPr>
        <p:spPr>
          <a:xfrm rot="-5400000">
            <a:off x="8140851" y="1169242"/>
            <a:ext cx="459918" cy="5293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E4E4E9"/>
          </a:solidFill>
          <a:ln>
            <a:noFill/>
          </a:ln>
        </p:spPr>
        <p:txBody>
          <a:bodyPr spcFirstLastPara="1" wrap="square" lIns="8550" tIns="8550" rIns="8550" bIns="855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5AD5"/>
              </a:buClr>
              <a:buSzPts val="1700"/>
              <a:buFont typeface="Helvetica Neue"/>
              <a:buNone/>
            </a:pPr>
            <a:endParaRPr sz="17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56" name="Google Shape;75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81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82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63" name="Google Shape;763;p82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64" name="Google Shape;764;p82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65" name="Google Shape;765;p82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66" name="Google Shape;766;p82"/>
          <p:cNvSpPr txBox="1">
            <a:spLocks noGrp="1"/>
          </p:cNvSpPr>
          <p:nvPr>
            <p:ph type="title"/>
          </p:nvPr>
        </p:nvSpPr>
        <p:spPr>
          <a:xfrm>
            <a:off x="450557" y="978018"/>
            <a:ext cx="59856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Фокусировка 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67" name="Google Shape;767;p82"/>
          <p:cNvSpPr txBox="1"/>
          <p:nvPr/>
        </p:nvSpPr>
        <p:spPr>
          <a:xfrm>
            <a:off x="470239" y="1674906"/>
            <a:ext cx="8195400" cy="17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no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  <a:t>Необходимо четко сформулировать задачу из большого числа проблемы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rPr lang="en" sz="1600" b="1">
                <a:latin typeface="IBM Plex Sans"/>
                <a:ea typeface="IBM Plex Sans"/>
                <a:cs typeface="IBM Plex Sans"/>
                <a:sym typeface="IBM Plex Sans"/>
              </a:rPr>
              <a:t>Распаковываем находки</a:t>
            </a:r>
            <a:endParaRPr sz="16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620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68" name="Google Shape;768;p82"/>
          <p:cNvSpPr/>
          <p:nvPr/>
        </p:nvSpPr>
        <p:spPr>
          <a:xfrm rot="-5400000">
            <a:off x="6470785" y="709335"/>
            <a:ext cx="459918" cy="5293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E4E4E9"/>
          </a:solidFill>
          <a:ln>
            <a:noFill/>
          </a:ln>
        </p:spPr>
        <p:txBody>
          <a:bodyPr spcFirstLastPara="1" wrap="square" lIns="8550" tIns="8550" rIns="8550" bIns="855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5AD5"/>
              </a:buClr>
              <a:buSzPts val="1700"/>
              <a:buFont typeface="Helvetica Neue"/>
              <a:buNone/>
            </a:pPr>
            <a:endParaRPr sz="17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9" name="Google Shape;769;p82"/>
          <p:cNvSpPr/>
          <p:nvPr/>
        </p:nvSpPr>
        <p:spPr>
          <a:xfrm rot="-5400000">
            <a:off x="6887276" y="939288"/>
            <a:ext cx="459918" cy="5293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8973FF"/>
          </a:solidFill>
          <a:ln>
            <a:noFill/>
          </a:ln>
        </p:spPr>
        <p:txBody>
          <a:bodyPr spcFirstLastPara="1" wrap="square" lIns="8550" tIns="8550" rIns="8550" bIns="855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5AD5"/>
              </a:buClr>
              <a:buSzPts val="1700"/>
              <a:buFont typeface="Helvetica Neue"/>
              <a:buNone/>
            </a:pPr>
            <a:endParaRPr sz="17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0" name="Google Shape;770;p82"/>
          <p:cNvSpPr/>
          <p:nvPr/>
        </p:nvSpPr>
        <p:spPr>
          <a:xfrm rot="-5400000">
            <a:off x="7303977" y="709335"/>
            <a:ext cx="459918" cy="5293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E4E4E9"/>
          </a:solidFill>
          <a:ln>
            <a:noFill/>
          </a:ln>
        </p:spPr>
        <p:txBody>
          <a:bodyPr spcFirstLastPara="1" wrap="square" lIns="8550" tIns="8550" rIns="8550" bIns="855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5AD5"/>
              </a:buClr>
              <a:buSzPts val="1700"/>
              <a:buFont typeface="Helvetica Neue"/>
              <a:buNone/>
            </a:pPr>
            <a:endParaRPr sz="17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1" name="Google Shape;771;p82"/>
          <p:cNvSpPr/>
          <p:nvPr/>
        </p:nvSpPr>
        <p:spPr>
          <a:xfrm rot="-5400000">
            <a:off x="7724255" y="939288"/>
            <a:ext cx="459918" cy="5293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E4E4E9"/>
          </a:solidFill>
          <a:ln>
            <a:noFill/>
          </a:ln>
        </p:spPr>
        <p:txBody>
          <a:bodyPr spcFirstLastPara="1" wrap="square" lIns="8550" tIns="8550" rIns="8550" bIns="855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5AD5"/>
              </a:buClr>
              <a:buSzPts val="1700"/>
              <a:buFont typeface="Helvetica Neue"/>
              <a:buNone/>
            </a:pPr>
            <a:endParaRPr sz="17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2" name="Google Shape;772;p82"/>
          <p:cNvSpPr/>
          <p:nvPr/>
        </p:nvSpPr>
        <p:spPr>
          <a:xfrm rot="-5400000">
            <a:off x="8140851" y="1169242"/>
            <a:ext cx="459918" cy="5293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E4E4E9"/>
          </a:solidFill>
          <a:ln>
            <a:noFill/>
          </a:ln>
        </p:spPr>
        <p:txBody>
          <a:bodyPr spcFirstLastPara="1" wrap="square" lIns="8550" tIns="8550" rIns="8550" bIns="855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5AD5"/>
              </a:buClr>
              <a:buSzPts val="1700"/>
              <a:buFont typeface="Helvetica Neue"/>
              <a:buNone/>
            </a:pPr>
            <a:endParaRPr sz="17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3" name="Google Shape;773;p82"/>
          <p:cNvSpPr txBox="1"/>
          <p:nvPr/>
        </p:nvSpPr>
        <p:spPr>
          <a:xfrm>
            <a:off x="3570402" y="2633432"/>
            <a:ext cx="1364400" cy="13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Находим инсайты</a:t>
            </a:r>
            <a:endParaRPr sz="600"/>
          </a:p>
        </p:txBody>
      </p:sp>
      <p:sp>
        <p:nvSpPr>
          <p:cNvPr id="774" name="Google Shape;774;p82"/>
          <p:cNvSpPr/>
          <p:nvPr/>
        </p:nvSpPr>
        <p:spPr>
          <a:xfrm rot="1927686">
            <a:off x="2382836" y="2730810"/>
            <a:ext cx="1119775" cy="175029"/>
          </a:xfrm>
          <a:custGeom>
            <a:avLst/>
            <a:gdLst/>
            <a:ahLst/>
            <a:cxnLst/>
            <a:rect l="l" t="t" r="r" b="b"/>
            <a:pathLst>
              <a:path w="21600" h="19038" extrusionOk="0">
                <a:moveTo>
                  <a:pt x="0" y="2949"/>
                </a:moveTo>
                <a:cubicBezTo>
                  <a:pt x="3803" y="16184"/>
                  <a:pt x="8637" y="21600"/>
                  <a:pt x="13347" y="17901"/>
                </a:cubicBezTo>
                <a:cubicBezTo>
                  <a:pt x="16404" y="15499"/>
                  <a:pt x="19259" y="9308"/>
                  <a:pt x="21600" y="0"/>
                </a:cubicBezTo>
              </a:path>
            </a:pathLst>
          </a:custGeom>
          <a:noFill/>
          <a:ln w="63500" cap="flat" cmpd="sng">
            <a:solidFill>
              <a:srgbClr val="E7373E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None/>
            </a:pPr>
            <a:endParaRPr sz="17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5" name="Google Shape;775;p82"/>
          <p:cNvSpPr txBox="1"/>
          <p:nvPr/>
        </p:nvSpPr>
        <p:spPr>
          <a:xfrm>
            <a:off x="5601570" y="3540505"/>
            <a:ext cx="1598400" cy="13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Формулируем Point-of-view</a:t>
            </a:r>
            <a:endParaRPr sz="600"/>
          </a:p>
        </p:txBody>
      </p:sp>
      <p:sp>
        <p:nvSpPr>
          <p:cNvPr id="776" name="Google Shape;776;p82"/>
          <p:cNvSpPr/>
          <p:nvPr/>
        </p:nvSpPr>
        <p:spPr>
          <a:xfrm rot="1927686">
            <a:off x="4392627" y="3471354"/>
            <a:ext cx="1119775" cy="175029"/>
          </a:xfrm>
          <a:custGeom>
            <a:avLst/>
            <a:gdLst/>
            <a:ahLst/>
            <a:cxnLst/>
            <a:rect l="l" t="t" r="r" b="b"/>
            <a:pathLst>
              <a:path w="21600" h="19038" extrusionOk="0">
                <a:moveTo>
                  <a:pt x="0" y="2949"/>
                </a:moveTo>
                <a:cubicBezTo>
                  <a:pt x="3803" y="16184"/>
                  <a:pt x="8637" y="21600"/>
                  <a:pt x="13347" y="17901"/>
                </a:cubicBezTo>
                <a:cubicBezTo>
                  <a:pt x="16404" y="15499"/>
                  <a:pt x="19259" y="9308"/>
                  <a:pt x="21600" y="0"/>
                </a:cubicBezTo>
              </a:path>
            </a:pathLst>
          </a:custGeom>
          <a:noFill/>
          <a:ln w="63500" cap="flat" cmpd="sng">
            <a:solidFill>
              <a:srgbClr val="E7373E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None/>
            </a:pPr>
            <a:endParaRPr sz="17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77" name="Google Shape;77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82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5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65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65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65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65"/>
          <p:cNvSpPr/>
          <p:nvPr/>
        </p:nvSpPr>
        <p:spPr>
          <a:xfrm>
            <a:off x="538162" y="1267255"/>
            <a:ext cx="447600" cy="431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65"/>
          <p:cNvSpPr/>
          <p:nvPr/>
        </p:nvSpPr>
        <p:spPr>
          <a:xfrm>
            <a:off x="538020" y="1271770"/>
            <a:ext cx="448123" cy="430887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solidFill>
            <a:srgbClr val="6339E6"/>
          </a:solidFill>
          <a:ln w="62825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65"/>
          <p:cNvSpPr/>
          <p:nvPr/>
        </p:nvSpPr>
        <p:spPr>
          <a:xfrm>
            <a:off x="537514" y="1950144"/>
            <a:ext cx="448123" cy="430887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noFill/>
          <a:ln w="62825" cap="flat" cmpd="sng">
            <a:solidFill>
              <a:srgbClr val="3335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65"/>
          <p:cNvSpPr txBox="1"/>
          <p:nvPr/>
        </p:nvSpPr>
        <p:spPr>
          <a:xfrm>
            <a:off x="1280685" y="1275465"/>
            <a:ext cx="792300" cy="1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9497A6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Урок 1</a:t>
            </a:r>
            <a:endParaRPr sz="11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90" name="Google Shape;490;p65"/>
          <p:cNvSpPr txBox="1">
            <a:spLocks noGrp="1"/>
          </p:cNvSpPr>
          <p:nvPr>
            <p:ph type="title"/>
          </p:nvPr>
        </p:nvSpPr>
        <p:spPr>
          <a:xfrm>
            <a:off x="1280605" y="1454118"/>
            <a:ext cx="59664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">
                <a:solidFill>
                  <a:srgbClr val="9698A6"/>
                </a:solidFill>
              </a:rPr>
              <a:t>Продуктовое мышление</a:t>
            </a:r>
            <a:endParaRPr sz="1800"/>
          </a:p>
        </p:txBody>
      </p:sp>
      <p:sp>
        <p:nvSpPr>
          <p:cNvPr id="491" name="Google Shape;491;p65"/>
          <p:cNvSpPr txBox="1"/>
          <p:nvPr/>
        </p:nvSpPr>
        <p:spPr>
          <a:xfrm>
            <a:off x="1280579" y="2604509"/>
            <a:ext cx="50265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97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9698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Урок 3</a:t>
            </a:r>
            <a:endParaRPr sz="1100">
              <a:solidFill>
                <a:srgbClr val="9698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9698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Управление продуктовыми требованиями </a:t>
            </a:r>
            <a:endParaRPr sz="1500">
              <a:solidFill>
                <a:srgbClr val="9698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>
              <a:solidFill>
                <a:srgbClr val="9698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492" name="Google Shape;492;p65"/>
          <p:cNvSpPr txBox="1"/>
          <p:nvPr/>
        </p:nvSpPr>
        <p:spPr>
          <a:xfrm>
            <a:off x="642644" y="1346503"/>
            <a:ext cx="2403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</a:t>
            </a:r>
            <a:endParaRPr sz="1500" b="0" i="0" u="none" strike="noStrike" cap="none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93" name="Google Shape;493;p65"/>
          <p:cNvSpPr txBox="1"/>
          <p:nvPr/>
        </p:nvSpPr>
        <p:spPr>
          <a:xfrm>
            <a:off x="642001" y="2045329"/>
            <a:ext cx="2403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9698A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2</a:t>
            </a:r>
            <a:endParaRPr sz="1500" b="0" i="0" u="none" strike="noStrike" cap="none">
              <a:solidFill>
                <a:srgbClr val="9698A6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94" name="Google Shape;494;p65"/>
          <p:cNvSpPr/>
          <p:nvPr/>
        </p:nvSpPr>
        <p:spPr>
          <a:xfrm>
            <a:off x="541403" y="2608762"/>
            <a:ext cx="448123" cy="430887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noFill/>
          <a:ln w="62825" cap="flat" cmpd="sng">
            <a:solidFill>
              <a:srgbClr val="3335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65"/>
          <p:cNvSpPr txBox="1"/>
          <p:nvPr/>
        </p:nvSpPr>
        <p:spPr>
          <a:xfrm>
            <a:off x="645890" y="2699759"/>
            <a:ext cx="2403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9597A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3</a:t>
            </a:r>
            <a:endParaRPr sz="1500" b="0" i="0" u="none" strike="noStrike" cap="non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cxnSp>
        <p:nvCxnSpPr>
          <p:cNvPr id="496" name="Google Shape;496;p65"/>
          <p:cNvCxnSpPr/>
          <p:nvPr/>
        </p:nvCxnSpPr>
        <p:spPr>
          <a:xfrm>
            <a:off x="765624" y="1713325"/>
            <a:ext cx="900" cy="236700"/>
          </a:xfrm>
          <a:prstGeom prst="straightConnector1">
            <a:avLst/>
          </a:prstGeom>
          <a:noFill/>
          <a:ln w="76200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7" name="Google Shape;497;p65"/>
          <p:cNvSpPr/>
          <p:nvPr/>
        </p:nvSpPr>
        <p:spPr>
          <a:xfrm>
            <a:off x="536843" y="3270407"/>
            <a:ext cx="448123" cy="430887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noFill/>
          <a:ln w="62825" cap="flat" cmpd="sng">
            <a:solidFill>
              <a:srgbClr val="3335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65"/>
          <p:cNvSpPr txBox="1"/>
          <p:nvPr/>
        </p:nvSpPr>
        <p:spPr>
          <a:xfrm>
            <a:off x="641330" y="3365592"/>
            <a:ext cx="2403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9597A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4</a:t>
            </a:r>
            <a:endParaRPr sz="1500" b="0" i="0" u="none" strike="noStrike" cap="non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99" name="Google Shape;499;p65"/>
          <p:cNvSpPr/>
          <p:nvPr/>
        </p:nvSpPr>
        <p:spPr>
          <a:xfrm>
            <a:off x="542051" y="3932057"/>
            <a:ext cx="448123" cy="430887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noFill/>
          <a:ln w="62825" cap="flat" cmpd="sng">
            <a:solidFill>
              <a:srgbClr val="3335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65"/>
          <p:cNvSpPr txBox="1"/>
          <p:nvPr/>
        </p:nvSpPr>
        <p:spPr>
          <a:xfrm>
            <a:off x="646538" y="4027242"/>
            <a:ext cx="2403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9597A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5</a:t>
            </a:r>
            <a:endParaRPr sz="1500" b="0" i="0" u="none" strike="noStrike" cap="non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01" name="Google Shape;501;p65"/>
          <p:cNvSpPr txBox="1"/>
          <p:nvPr/>
        </p:nvSpPr>
        <p:spPr>
          <a:xfrm>
            <a:off x="1256870" y="3258923"/>
            <a:ext cx="50739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4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9698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Урок 4</a:t>
            </a:r>
            <a:endParaRPr sz="1100">
              <a:solidFill>
                <a:srgbClr val="9698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9698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MVP и RAT</a:t>
            </a:r>
            <a:endParaRPr sz="1500">
              <a:solidFill>
                <a:srgbClr val="9698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502" name="Google Shape;502;p65"/>
          <p:cNvSpPr txBox="1"/>
          <p:nvPr/>
        </p:nvSpPr>
        <p:spPr>
          <a:xfrm>
            <a:off x="1280579" y="1950073"/>
            <a:ext cx="50265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97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9497A6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Урок 2</a:t>
            </a:r>
            <a:endParaRPr sz="11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Формирование продуктовых требований</a:t>
            </a:r>
            <a:endParaRPr sz="1500" b="0" i="0" u="none" strike="noStrike" cap="none">
              <a:solidFill>
                <a:srgbClr val="9698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cxnSp>
        <p:nvCxnSpPr>
          <p:cNvPr id="503" name="Google Shape;503;p65"/>
          <p:cNvCxnSpPr/>
          <p:nvPr/>
        </p:nvCxnSpPr>
        <p:spPr>
          <a:xfrm>
            <a:off x="764976" y="2382069"/>
            <a:ext cx="900" cy="236700"/>
          </a:xfrm>
          <a:prstGeom prst="straightConnector1">
            <a:avLst/>
          </a:prstGeom>
          <a:noFill/>
          <a:ln w="76200" cap="flat" cmpd="sng">
            <a:solidFill>
              <a:srgbClr val="33354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4" name="Google Shape;504;p65"/>
          <p:cNvCxnSpPr/>
          <p:nvPr/>
        </p:nvCxnSpPr>
        <p:spPr>
          <a:xfrm>
            <a:off x="765624" y="3041285"/>
            <a:ext cx="900" cy="236700"/>
          </a:xfrm>
          <a:prstGeom prst="straightConnector1">
            <a:avLst/>
          </a:prstGeom>
          <a:noFill/>
          <a:ln w="76200" cap="flat" cmpd="sng">
            <a:solidFill>
              <a:srgbClr val="33354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5" name="Google Shape;505;p65"/>
          <p:cNvCxnSpPr/>
          <p:nvPr/>
        </p:nvCxnSpPr>
        <p:spPr>
          <a:xfrm>
            <a:off x="765624" y="3702326"/>
            <a:ext cx="900" cy="236700"/>
          </a:xfrm>
          <a:prstGeom prst="straightConnector1">
            <a:avLst/>
          </a:prstGeom>
          <a:noFill/>
          <a:ln w="76200" cap="flat" cmpd="sng">
            <a:solidFill>
              <a:srgbClr val="3335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6" name="Google Shape;506;p65"/>
          <p:cNvSpPr txBox="1"/>
          <p:nvPr/>
        </p:nvSpPr>
        <p:spPr>
          <a:xfrm>
            <a:off x="1280675" y="3911850"/>
            <a:ext cx="56262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4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Урок </a:t>
            </a:r>
            <a:r>
              <a:rPr lang="en" sz="11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endParaRPr sz="11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9698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Базовые продуктовые метрики и отслеживание результата</a:t>
            </a:r>
            <a:endParaRPr sz="1500" b="0" i="0" u="none" strike="noStrike" cap="none">
              <a:solidFill>
                <a:srgbClr val="9698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507" name="Google Shape;507;p65"/>
          <p:cNvSpPr/>
          <p:nvPr/>
        </p:nvSpPr>
        <p:spPr>
          <a:xfrm>
            <a:off x="536845" y="1940258"/>
            <a:ext cx="448123" cy="430887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solidFill>
            <a:srgbClr val="6339E6"/>
          </a:solidFill>
          <a:ln w="62825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65"/>
          <p:cNvSpPr txBox="1"/>
          <p:nvPr/>
        </p:nvSpPr>
        <p:spPr>
          <a:xfrm>
            <a:off x="642644" y="2032303"/>
            <a:ext cx="2403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2</a:t>
            </a:r>
            <a:endParaRPr sz="1500" b="0" i="0" u="none" strike="noStrike" cap="none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cxnSp>
        <p:nvCxnSpPr>
          <p:cNvPr id="509" name="Google Shape;509;p65"/>
          <p:cNvCxnSpPr/>
          <p:nvPr/>
        </p:nvCxnSpPr>
        <p:spPr>
          <a:xfrm>
            <a:off x="760462" y="2341675"/>
            <a:ext cx="900" cy="236700"/>
          </a:xfrm>
          <a:prstGeom prst="straightConnector1">
            <a:avLst/>
          </a:prstGeom>
          <a:noFill/>
          <a:ln w="76200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10" name="Google Shape;51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4251" y="326023"/>
            <a:ext cx="960446" cy="174608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65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83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84" name="Google Shape;784;p83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85" name="Google Shape;785;p83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86" name="Google Shape;786;p83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87" name="Google Shape;787;p83"/>
          <p:cNvSpPr txBox="1">
            <a:spLocks noGrp="1"/>
          </p:cNvSpPr>
          <p:nvPr>
            <p:ph type="title"/>
          </p:nvPr>
        </p:nvSpPr>
        <p:spPr>
          <a:xfrm>
            <a:off x="450557" y="978018"/>
            <a:ext cx="59856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Генерация персон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88" name="Google Shape;788;p83"/>
          <p:cNvSpPr txBox="1"/>
          <p:nvPr/>
        </p:nvSpPr>
        <p:spPr>
          <a:xfrm>
            <a:off x="470239" y="1674906"/>
            <a:ext cx="8195400" cy="17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rPr lang="en" sz="1600" b="1">
                <a:latin typeface="IBM Plex Sans"/>
                <a:ea typeface="IBM Plex Sans"/>
                <a:cs typeface="IBM Plex Sans"/>
                <a:sym typeface="IBM Plex Sans"/>
              </a:rPr>
              <a:t>Персона — </a:t>
            </a:r>
            <a:r>
              <a:rPr lang="en" sz="1600">
                <a:latin typeface="IBM Plex Sans"/>
                <a:ea typeface="IBM Plex Sans"/>
                <a:cs typeface="IBM Plex Sans"/>
                <a:sym typeface="IBM Plex Sans"/>
              </a:rPr>
              <a:t>это вымышленный пользователь,  обобщенный, но достаточно  детализированный образ представителя  вашей целевой аудитории. Обладает  набором характеристик ваших наиболее  вероятных пользователей.</a:t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620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620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IBM Plex Sans"/>
                <a:ea typeface="IBM Plex Sans"/>
                <a:cs typeface="IBM Plex Sans"/>
                <a:sym typeface="IBM Plex Sans"/>
              </a:rPr>
              <a:t>Персоны </a:t>
            </a:r>
            <a:r>
              <a:rPr lang="en" sz="1600">
                <a:latin typeface="IBM Plex Sans"/>
                <a:ea typeface="IBM Plex Sans"/>
                <a:cs typeface="IBM Plex Sans"/>
                <a:sym typeface="IBM Plex Sans"/>
              </a:rPr>
              <a:t>помогают:</a:t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76200" lvl="0" indent="-19050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E7373E"/>
              </a:buClr>
              <a:buSzPts val="1400"/>
              <a:buFont typeface="IBM Plex Sans"/>
              <a:buChar char="●"/>
            </a:pPr>
            <a:r>
              <a:rPr lang="en" sz="1400">
                <a:latin typeface="IBM Plex Sans"/>
                <a:ea typeface="IBM Plex Sans"/>
                <a:cs typeface="IBM Plex Sans"/>
                <a:sym typeface="IBM Plex Sans"/>
              </a:rPr>
              <a:t>Понять контекст использования продукта</a:t>
            </a:r>
            <a:endParaRPr sz="14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76200" lvl="0" indent="-19050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E7373E"/>
              </a:buClr>
              <a:buSzPts val="1400"/>
              <a:buFont typeface="IBM Plex Sans"/>
              <a:buChar char="●"/>
            </a:pPr>
            <a:r>
              <a:rPr lang="en" sz="1400">
                <a:latin typeface="IBM Plex Sans"/>
                <a:ea typeface="IBM Plex Sans"/>
                <a:cs typeface="IBM Plex Sans"/>
                <a:sym typeface="IBM Plex Sans"/>
              </a:rPr>
              <a:t>Узнать, что привычно и понятно, а что нет </a:t>
            </a:r>
            <a:endParaRPr sz="14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76200" lvl="0" indent="-19050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E7373E"/>
              </a:buClr>
              <a:buSzPts val="1400"/>
              <a:buFont typeface="IBM Plex Sans"/>
              <a:buChar char="●"/>
            </a:pPr>
            <a:r>
              <a:rPr lang="en" sz="1400">
                <a:latin typeface="IBM Plex Sans"/>
                <a:ea typeface="IBM Plex Sans"/>
                <a:cs typeface="IBM Plex Sans"/>
                <a:sym typeface="IBM Plex Sans"/>
              </a:rPr>
              <a:t>Определить способы позиционирования </a:t>
            </a:r>
            <a:endParaRPr sz="14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76200" lvl="0" indent="-19050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E7373E"/>
              </a:buClr>
              <a:buSzPts val="1400"/>
              <a:buFont typeface="IBM Plex Sans"/>
              <a:buChar char="●"/>
            </a:pPr>
            <a:r>
              <a:rPr lang="en" sz="1400">
                <a:latin typeface="IBM Plex Sans"/>
                <a:ea typeface="IBM Plex Sans"/>
                <a:cs typeface="IBM Plex Sans"/>
                <a:sym typeface="IBM Plex Sans"/>
              </a:rPr>
              <a:t>Выделить преимущества и выгоды для клиента</a:t>
            </a:r>
            <a:endParaRPr sz="14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76200" lvl="0" indent="-19050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E7373E"/>
              </a:buClr>
              <a:buSzPts val="1400"/>
              <a:buFont typeface="IBM Plex Sans"/>
              <a:buChar char="●"/>
            </a:pPr>
            <a:r>
              <a:rPr lang="en" sz="1400">
                <a:latin typeface="IBM Plex Sans"/>
                <a:ea typeface="IBM Plex Sans"/>
                <a:cs typeface="IBM Plex Sans"/>
                <a:sym typeface="IBM Plex Sans"/>
              </a:rPr>
              <a:t>Определить финансовые возможности и перспективы </a:t>
            </a:r>
            <a:endParaRPr sz="14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76200" lvl="0" indent="-19050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E7373E"/>
              </a:buClr>
              <a:buSzPts val="1400"/>
              <a:buFont typeface="IBM Plex Sans"/>
              <a:buChar char="●"/>
            </a:pPr>
            <a:r>
              <a:rPr lang="en" sz="1400">
                <a:latin typeface="IBM Plex Sans"/>
                <a:ea typeface="IBM Plex Sans"/>
                <a:cs typeface="IBM Plex Sans"/>
                <a:sym typeface="IBM Plex Sans"/>
              </a:rPr>
              <a:t>Создать общее видение персонажа командой</a:t>
            </a:r>
            <a:endParaRPr sz="14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7620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89" name="Google Shape;789;p83"/>
          <p:cNvSpPr/>
          <p:nvPr/>
        </p:nvSpPr>
        <p:spPr>
          <a:xfrm rot="-5400000">
            <a:off x="6887276" y="939288"/>
            <a:ext cx="459918" cy="5293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8973FF"/>
          </a:solidFill>
          <a:ln>
            <a:noFill/>
          </a:ln>
        </p:spPr>
        <p:txBody>
          <a:bodyPr spcFirstLastPara="1" wrap="square" lIns="8550" tIns="8550" rIns="8550" bIns="855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5AD5"/>
              </a:buClr>
              <a:buSzPts val="1700"/>
              <a:buFont typeface="Helvetica Neue"/>
              <a:buNone/>
            </a:pPr>
            <a:endParaRPr sz="17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0" name="Google Shape;790;p83"/>
          <p:cNvSpPr/>
          <p:nvPr/>
        </p:nvSpPr>
        <p:spPr>
          <a:xfrm rot="-5400000">
            <a:off x="7724255" y="939288"/>
            <a:ext cx="459918" cy="5293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E4E4E9"/>
          </a:solidFill>
          <a:ln>
            <a:noFill/>
          </a:ln>
        </p:spPr>
        <p:txBody>
          <a:bodyPr spcFirstLastPara="1" wrap="square" lIns="8550" tIns="8550" rIns="8550" bIns="855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5AD5"/>
              </a:buClr>
              <a:buSzPts val="1700"/>
              <a:buFont typeface="Helvetica Neue"/>
              <a:buNone/>
            </a:pPr>
            <a:endParaRPr sz="17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1" name="Google Shape;791;p83"/>
          <p:cNvSpPr/>
          <p:nvPr/>
        </p:nvSpPr>
        <p:spPr>
          <a:xfrm rot="-5400000">
            <a:off x="8140851" y="1169242"/>
            <a:ext cx="459918" cy="5293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E4E4E9"/>
          </a:solidFill>
          <a:ln>
            <a:noFill/>
          </a:ln>
        </p:spPr>
        <p:txBody>
          <a:bodyPr spcFirstLastPara="1" wrap="square" lIns="8550" tIns="8550" rIns="8550" bIns="855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5AD5"/>
              </a:buClr>
              <a:buSzPts val="1700"/>
              <a:buFont typeface="Helvetica Neue"/>
              <a:buNone/>
            </a:pPr>
            <a:endParaRPr sz="17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2" name="Google Shape;792;p83"/>
          <p:cNvSpPr/>
          <p:nvPr/>
        </p:nvSpPr>
        <p:spPr>
          <a:xfrm rot="-5400000">
            <a:off x="6470785" y="709335"/>
            <a:ext cx="459918" cy="5293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E4E4E9"/>
          </a:solidFill>
          <a:ln>
            <a:noFill/>
          </a:ln>
        </p:spPr>
        <p:txBody>
          <a:bodyPr spcFirstLastPara="1" wrap="square" lIns="8550" tIns="8550" rIns="8550" bIns="855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5AD5"/>
              </a:buClr>
              <a:buSzPts val="1700"/>
              <a:buFont typeface="Helvetica Neue"/>
              <a:buNone/>
            </a:pPr>
            <a:endParaRPr sz="17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3" name="Google Shape;793;p83"/>
          <p:cNvSpPr/>
          <p:nvPr/>
        </p:nvSpPr>
        <p:spPr>
          <a:xfrm rot="-5400000">
            <a:off x="7303977" y="709335"/>
            <a:ext cx="459918" cy="5293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E4E4E9"/>
          </a:solidFill>
          <a:ln>
            <a:noFill/>
          </a:ln>
        </p:spPr>
        <p:txBody>
          <a:bodyPr spcFirstLastPara="1" wrap="square" lIns="8550" tIns="8550" rIns="8550" bIns="855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5AD5"/>
              </a:buClr>
              <a:buSzPts val="1700"/>
              <a:buFont typeface="Helvetica Neue"/>
              <a:buNone/>
            </a:pPr>
            <a:endParaRPr sz="17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94" name="Google Shape;79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83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Google Shape;800;p8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36" y="108091"/>
            <a:ext cx="8789755" cy="4750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85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06" name="Google Shape;806;p85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07" name="Google Shape;807;p85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08" name="Google Shape;808;p85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09" name="Google Shape;809;p85"/>
          <p:cNvSpPr txBox="1">
            <a:spLocks noGrp="1"/>
          </p:cNvSpPr>
          <p:nvPr>
            <p:ph type="title"/>
          </p:nvPr>
        </p:nvSpPr>
        <p:spPr>
          <a:xfrm>
            <a:off x="450557" y="978019"/>
            <a:ext cx="77277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Формируем point-of-View</a:t>
            </a:r>
            <a:endParaRPr sz="3000" b="1"/>
          </a:p>
        </p:txBody>
      </p:sp>
      <p:sp>
        <p:nvSpPr>
          <p:cNvPr id="810" name="Google Shape;810;p85"/>
          <p:cNvSpPr txBox="1"/>
          <p:nvPr/>
        </p:nvSpPr>
        <p:spPr>
          <a:xfrm>
            <a:off x="4572000" y="1837842"/>
            <a:ext cx="4398900" cy="19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noAutofit/>
          </a:bodyPr>
          <a:lstStyle/>
          <a:p>
            <a:pPr marL="0" marR="7620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IBM Plex Sans"/>
                <a:ea typeface="IBM Plex Sans"/>
                <a:cs typeface="IBM Plex Sans"/>
                <a:sym typeface="IBM Plex Sans"/>
              </a:rPr>
              <a:t>Point-of-View — </a:t>
            </a:r>
            <a:b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  <a:t>явное выражение проблемы, которую нужно  разрешить. 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620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620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  <a:t>По сути, это утверждение, которое фокусирует внимание на инсайтах (находках в процессе наблюдения) и потребностях  определенного пользователя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620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620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620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620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11" name="Google Shape;811;p8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255" y="2878875"/>
            <a:ext cx="3524682" cy="2170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85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251" y="1842968"/>
            <a:ext cx="2410225" cy="888395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85"/>
          <p:cNvSpPr/>
          <p:nvPr/>
        </p:nvSpPr>
        <p:spPr>
          <a:xfrm rot="-5400000">
            <a:off x="6887276" y="939288"/>
            <a:ext cx="459918" cy="5293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8973FF"/>
          </a:solidFill>
          <a:ln>
            <a:noFill/>
          </a:ln>
        </p:spPr>
        <p:txBody>
          <a:bodyPr spcFirstLastPara="1" wrap="square" lIns="8550" tIns="8550" rIns="8550" bIns="855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5AD5"/>
              </a:buClr>
              <a:buSzPts val="1700"/>
              <a:buFont typeface="Helvetica Neue"/>
              <a:buNone/>
            </a:pPr>
            <a:endParaRPr sz="17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4" name="Google Shape;814;p85"/>
          <p:cNvSpPr/>
          <p:nvPr/>
        </p:nvSpPr>
        <p:spPr>
          <a:xfrm rot="-5400000">
            <a:off x="7724255" y="939288"/>
            <a:ext cx="459918" cy="5293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E4E4E9"/>
          </a:solidFill>
          <a:ln>
            <a:noFill/>
          </a:ln>
        </p:spPr>
        <p:txBody>
          <a:bodyPr spcFirstLastPara="1" wrap="square" lIns="8550" tIns="8550" rIns="8550" bIns="855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5AD5"/>
              </a:buClr>
              <a:buSzPts val="1700"/>
              <a:buFont typeface="Helvetica Neue"/>
              <a:buNone/>
            </a:pPr>
            <a:endParaRPr sz="17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5" name="Google Shape;815;p85"/>
          <p:cNvSpPr/>
          <p:nvPr/>
        </p:nvSpPr>
        <p:spPr>
          <a:xfrm rot="-5400000">
            <a:off x="8140851" y="1169242"/>
            <a:ext cx="459918" cy="5293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E4E4E9"/>
          </a:solidFill>
          <a:ln>
            <a:noFill/>
          </a:ln>
        </p:spPr>
        <p:txBody>
          <a:bodyPr spcFirstLastPara="1" wrap="square" lIns="8550" tIns="8550" rIns="8550" bIns="855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5AD5"/>
              </a:buClr>
              <a:buSzPts val="1700"/>
              <a:buFont typeface="Helvetica Neue"/>
              <a:buNone/>
            </a:pPr>
            <a:endParaRPr sz="17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6" name="Google Shape;816;p85"/>
          <p:cNvSpPr/>
          <p:nvPr/>
        </p:nvSpPr>
        <p:spPr>
          <a:xfrm rot="-5400000">
            <a:off x="6470785" y="709335"/>
            <a:ext cx="459918" cy="5293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E4E4E9"/>
          </a:solidFill>
          <a:ln>
            <a:noFill/>
          </a:ln>
        </p:spPr>
        <p:txBody>
          <a:bodyPr spcFirstLastPara="1" wrap="square" lIns="8550" tIns="8550" rIns="8550" bIns="855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5AD5"/>
              </a:buClr>
              <a:buSzPts val="1700"/>
              <a:buFont typeface="Helvetica Neue"/>
              <a:buNone/>
            </a:pPr>
            <a:endParaRPr sz="17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7" name="Google Shape;817;p85"/>
          <p:cNvSpPr/>
          <p:nvPr/>
        </p:nvSpPr>
        <p:spPr>
          <a:xfrm rot="-5400000">
            <a:off x="7303977" y="709335"/>
            <a:ext cx="459918" cy="5293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E4E4E9"/>
          </a:solidFill>
          <a:ln>
            <a:noFill/>
          </a:ln>
        </p:spPr>
        <p:txBody>
          <a:bodyPr spcFirstLastPara="1" wrap="square" lIns="8550" tIns="8550" rIns="8550" bIns="855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5AD5"/>
              </a:buClr>
              <a:buSzPts val="1700"/>
              <a:buFont typeface="Helvetica Neue"/>
              <a:buNone/>
            </a:pPr>
            <a:endParaRPr sz="17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18" name="Google Shape;818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85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86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25" name="Google Shape;825;p86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26" name="Google Shape;826;p86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27" name="Google Shape;827;p86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28" name="Google Shape;828;p86"/>
          <p:cNvSpPr txBox="1">
            <a:spLocks noGrp="1"/>
          </p:cNvSpPr>
          <p:nvPr>
            <p:ph type="title"/>
          </p:nvPr>
        </p:nvSpPr>
        <p:spPr>
          <a:xfrm>
            <a:off x="450557" y="978018"/>
            <a:ext cx="59856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Идеи и идеация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29" name="Google Shape;829;p86"/>
          <p:cNvSpPr txBox="1"/>
          <p:nvPr/>
        </p:nvSpPr>
        <p:spPr>
          <a:xfrm>
            <a:off x="470239" y="1674906"/>
            <a:ext cx="8195400" cy="17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no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  <a:t>Переход от проблемы пользователя к новому решению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rPr lang="en" sz="1600" b="1">
                <a:latin typeface="IBM Plex Sans"/>
                <a:ea typeface="IBM Plex Sans"/>
                <a:cs typeface="IBM Plex Sans"/>
                <a:sym typeface="IBM Plex Sans"/>
              </a:rPr>
              <a:t>Чтобы придумывать эффективно, мы:</a:t>
            </a:r>
            <a:endParaRPr sz="16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76200" lvl="0" indent="-20320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SzPts val="1600"/>
              <a:buFont typeface="IBM Plex Sans"/>
              <a:buChar char="-"/>
            </a:pPr>
            <a:r>
              <a:rPr lang="en" sz="1600">
                <a:solidFill>
                  <a:srgbClr val="8973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разграничиваем </a:t>
            </a:r>
            <a:r>
              <a:rPr lang="en" sz="1600">
                <a:latin typeface="IBM Plex Sans"/>
                <a:ea typeface="IBM Plex Sans"/>
                <a:cs typeface="IBM Plex Sans"/>
                <a:sym typeface="IBM Plex Sans"/>
              </a:rPr>
              <a:t>генерацию и фильтрацию идей</a:t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7620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76200" lvl="0" indent="-20320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SzPts val="1600"/>
              <a:buFont typeface="IBM Plex Sans"/>
              <a:buChar char="-"/>
            </a:pPr>
            <a:r>
              <a:rPr lang="en" sz="1600">
                <a:solidFill>
                  <a:srgbClr val="8973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работаем в группе </a:t>
            </a:r>
            <a:r>
              <a:rPr lang="en" sz="1600">
                <a:latin typeface="IBM Plex Sans"/>
                <a:ea typeface="IBM Plex Sans"/>
                <a:cs typeface="IBM Plex Sans"/>
                <a:sym typeface="IBM Plex Sans"/>
              </a:rPr>
              <a:t>для поиска наиболее интересных решений</a:t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7620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76200" lvl="0" indent="-20320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SzPts val="1600"/>
              <a:buFont typeface="IBM Plex Sans"/>
              <a:buChar char="-"/>
            </a:pPr>
            <a:r>
              <a:rPr lang="en" sz="1600">
                <a:solidFill>
                  <a:srgbClr val="8973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поощряем безумства </a:t>
            </a:r>
            <a:r>
              <a:rPr lang="en" sz="1600">
                <a:latin typeface="IBM Plex Sans"/>
                <a:ea typeface="IBM Plex Sans"/>
                <a:cs typeface="IBM Plex Sans"/>
                <a:sym typeface="IBM Plex Sans"/>
              </a:rPr>
              <a:t>чтобы не останавливаться на банальностях</a:t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620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620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620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30" name="Google Shape;830;p86"/>
          <p:cNvSpPr/>
          <p:nvPr/>
        </p:nvSpPr>
        <p:spPr>
          <a:xfrm rot="-5400000">
            <a:off x="6470785" y="709335"/>
            <a:ext cx="459918" cy="5293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E4E4E9"/>
          </a:solidFill>
          <a:ln>
            <a:noFill/>
          </a:ln>
        </p:spPr>
        <p:txBody>
          <a:bodyPr spcFirstLastPara="1" wrap="square" lIns="8550" tIns="8550" rIns="8550" bIns="855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5AD5"/>
              </a:buClr>
              <a:buSzPts val="1700"/>
              <a:buFont typeface="Helvetica Neue"/>
              <a:buNone/>
            </a:pPr>
            <a:endParaRPr sz="17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1" name="Google Shape;831;p86"/>
          <p:cNvSpPr/>
          <p:nvPr/>
        </p:nvSpPr>
        <p:spPr>
          <a:xfrm rot="-5400000">
            <a:off x="6887276" y="939288"/>
            <a:ext cx="459918" cy="5293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E4E4E9"/>
          </a:solidFill>
          <a:ln>
            <a:noFill/>
          </a:ln>
        </p:spPr>
        <p:txBody>
          <a:bodyPr spcFirstLastPara="1" wrap="square" lIns="8550" tIns="8550" rIns="8550" bIns="855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5AD5"/>
              </a:buClr>
              <a:buSzPts val="1700"/>
              <a:buFont typeface="Helvetica Neue"/>
              <a:buNone/>
            </a:pPr>
            <a:endParaRPr sz="17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2" name="Google Shape;832;p86"/>
          <p:cNvSpPr/>
          <p:nvPr/>
        </p:nvSpPr>
        <p:spPr>
          <a:xfrm rot="-5400000">
            <a:off x="7303977" y="709335"/>
            <a:ext cx="459918" cy="5293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8973FF"/>
          </a:solidFill>
          <a:ln>
            <a:noFill/>
          </a:ln>
        </p:spPr>
        <p:txBody>
          <a:bodyPr spcFirstLastPara="1" wrap="square" lIns="8550" tIns="8550" rIns="8550" bIns="855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5AD5"/>
              </a:buClr>
              <a:buSzPts val="1700"/>
              <a:buFont typeface="Helvetica Neue"/>
              <a:buNone/>
            </a:pPr>
            <a:endParaRPr sz="17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3" name="Google Shape;833;p86"/>
          <p:cNvSpPr/>
          <p:nvPr/>
        </p:nvSpPr>
        <p:spPr>
          <a:xfrm rot="-5400000">
            <a:off x="7724255" y="939288"/>
            <a:ext cx="459918" cy="5293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E4E4E9"/>
          </a:solidFill>
          <a:ln>
            <a:noFill/>
          </a:ln>
        </p:spPr>
        <p:txBody>
          <a:bodyPr spcFirstLastPara="1" wrap="square" lIns="8550" tIns="8550" rIns="8550" bIns="855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5AD5"/>
              </a:buClr>
              <a:buSzPts val="1700"/>
              <a:buFont typeface="Helvetica Neue"/>
              <a:buNone/>
            </a:pPr>
            <a:endParaRPr sz="17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4" name="Google Shape;834;p86"/>
          <p:cNvSpPr/>
          <p:nvPr/>
        </p:nvSpPr>
        <p:spPr>
          <a:xfrm rot="-5400000">
            <a:off x="8140851" y="1169242"/>
            <a:ext cx="459918" cy="5293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E4E4E9"/>
          </a:solidFill>
          <a:ln>
            <a:noFill/>
          </a:ln>
        </p:spPr>
        <p:txBody>
          <a:bodyPr spcFirstLastPara="1" wrap="square" lIns="8550" tIns="8550" rIns="8550" bIns="855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5AD5"/>
              </a:buClr>
              <a:buSzPts val="1700"/>
              <a:buFont typeface="Helvetica Neue"/>
              <a:buNone/>
            </a:pPr>
            <a:endParaRPr sz="17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35" name="Google Shape;83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86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87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42" name="Google Shape;842;p87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43" name="Google Shape;843;p87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44" name="Google Shape;844;p87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45" name="Google Shape;845;p87"/>
          <p:cNvSpPr txBox="1">
            <a:spLocks noGrp="1"/>
          </p:cNvSpPr>
          <p:nvPr>
            <p:ph type="title"/>
          </p:nvPr>
        </p:nvSpPr>
        <p:spPr>
          <a:xfrm>
            <a:off x="450557" y="978018"/>
            <a:ext cx="59856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Прототип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46" name="Google Shape;846;p87"/>
          <p:cNvSpPr txBox="1"/>
          <p:nvPr/>
        </p:nvSpPr>
        <p:spPr>
          <a:xfrm>
            <a:off x="470239" y="1674906"/>
            <a:ext cx="8195400" cy="17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no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  <a:t>Создание работоспособных макетов идей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rPr lang="en" sz="1600" b="1">
                <a:latin typeface="IBM Plex Sans"/>
                <a:ea typeface="IBM Plex Sans"/>
                <a:cs typeface="IBM Plex Sans"/>
                <a:sym typeface="IBM Plex Sans"/>
              </a:rPr>
              <a:t>Чтобы собрать прототип мы:</a:t>
            </a:r>
            <a:endParaRPr sz="16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76200" lvl="0" indent="-20320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SzPts val="1600"/>
              <a:buFont typeface="IBM Plex Sans"/>
              <a:buChar char="-"/>
            </a:pPr>
            <a:r>
              <a:rPr lang="en" sz="1600">
                <a:solidFill>
                  <a:srgbClr val="8973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используем </a:t>
            </a:r>
            <a:r>
              <a:rPr lang="en" sz="1600">
                <a:latin typeface="IBM Plex Sans"/>
                <a:ea typeface="IBM Plex Sans"/>
                <a:cs typeface="IBM Plex Sans"/>
                <a:sym typeface="IBM Plex Sans"/>
              </a:rPr>
              <a:t>подручные средства</a:t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7620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76200" lvl="0" indent="-20320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SzPts val="1600"/>
              <a:buFont typeface="IBM Plex Sans"/>
              <a:buChar char="-"/>
            </a:pPr>
            <a:r>
              <a:rPr lang="en" sz="1600">
                <a:solidFill>
                  <a:srgbClr val="8973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фокусируемся </a:t>
            </a:r>
            <a:r>
              <a:rPr lang="en" sz="1600">
                <a:latin typeface="IBM Plex Sans"/>
                <a:ea typeface="IBM Plex Sans"/>
                <a:cs typeface="IBM Plex Sans"/>
                <a:sym typeface="IBM Plex Sans"/>
              </a:rPr>
              <a:t>на задаче</a:t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7620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76200" lvl="0" indent="-20320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SzPts val="1600"/>
              <a:buFont typeface="IBM Plex Sans"/>
              <a:buChar char="-"/>
            </a:pPr>
            <a:r>
              <a:rPr lang="en" sz="1600">
                <a:solidFill>
                  <a:srgbClr val="8973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готовимся к тестированию </a:t>
            </a:r>
            <a:r>
              <a:rPr lang="en" sz="1600">
                <a:latin typeface="IBM Plex Sans"/>
                <a:ea typeface="IBM Plex Sans"/>
                <a:cs typeface="IBM Plex Sans"/>
                <a:sym typeface="IBM Plex Sans"/>
              </a:rPr>
              <a:t>заранее — думаем, что именно захотим узнать на следующем этапе</a:t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620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620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47" name="Google Shape;847;p87"/>
          <p:cNvSpPr/>
          <p:nvPr/>
        </p:nvSpPr>
        <p:spPr>
          <a:xfrm rot="-5400000">
            <a:off x="6470785" y="709335"/>
            <a:ext cx="459918" cy="5293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E4E4E9"/>
          </a:solidFill>
          <a:ln>
            <a:noFill/>
          </a:ln>
        </p:spPr>
        <p:txBody>
          <a:bodyPr spcFirstLastPara="1" wrap="square" lIns="8550" tIns="8550" rIns="8550" bIns="855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5AD5"/>
              </a:buClr>
              <a:buSzPts val="1700"/>
              <a:buFont typeface="Helvetica Neue"/>
              <a:buNone/>
            </a:pPr>
            <a:endParaRPr sz="17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8" name="Google Shape;848;p87"/>
          <p:cNvSpPr/>
          <p:nvPr/>
        </p:nvSpPr>
        <p:spPr>
          <a:xfrm rot="-5400000">
            <a:off x="6887276" y="939288"/>
            <a:ext cx="459918" cy="5293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E4E4E9"/>
          </a:solidFill>
          <a:ln>
            <a:noFill/>
          </a:ln>
        </p:spPr>
        <p:txBody>
          <a:bodyPr spcFirstLastPara="1" wrap="square" lIns="8550" tIns="8550" rIns="8550" bIns="855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5AD5"/>
              </a:buClr>
              <a:buSzPts val="1700"/>
              <a:buFont typeface="Helvetica Neue"/>
              <a:buNone/>
            </a:pPr>
            <a:endParaRPr sz="17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9" name="Google Shape;849;p87"/>
          <p:cNvSpPr/>
          <p:nvPr/>
        </p:nvSpPr>
        <p:spPr>
          <a:xfrm rot="-5400000">
            <a:off x="7303977" y="709335"/>
            <a:ext cx="459918" cy="5293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E4E4E9"/>
          </a:solidFill>
          <a:ln>
            <a:noFill/>
          </a:ln>
        </p:spPr>
        <p:txBody>
          <a:bodyPr spcFirstLastPara="1" wrap="square" lIns="8550" tIns="8550" rIns="8550" bIns="855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5AD5"/>
              </a:buClr>
              <a:buSzPts val="1700"/>
              <a:buFont typeface="Helvetica Neue"/>
              <a:buNone/>
            </a:pPr>
            <a:endParaRPr sz="17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0" name="Google Shape;850;p87"/>
          <p:cNvSpPr/>
          <p:nvPr/>
        </p:nvSpPr>
        <p:spPr>
          <a:xfrm rot="-5400000">
            <a:off x="7724255" y="939288"/>
            <a:ext cx="459918" cy="5293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8973FF"/>
          </a:solidFill>
          <a:ln>
            <a:noFill/>
          </a:ln>
        </p:spPr>
        <p:txBody>
          <a:bodyPr spcFirstLastPara="1" wrap="square" lIns="8550" tIns="8550" rIns="8550" bIns="855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5AD5"/>
              </a:buClr>
              <a:buSzPts val="1700"/>
              <a:buFont typeface="Helvetica Neue"/>
              <a:buNone/>
            </a:pPr>
            <a:endParaRPr sz="17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1" name="Google Shape;851;p87"/>
          <p:cNvSpPr/>
          <p:nvPr/>
        </p:nvSpPr>
        <p:spPr>
          <a:xfrm rot="-5400000">
            <a:off x="8140851" y="1169242"/>
            <a:ext cx="459918" cy="5293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E4E4E9"/>
          </a:solidFill>
          <a:ln>
            <a:noFill/>
          </a:ln>
        </p:spPr>
        <p:txBody>
          <a:bodyPr spcFirstLastPara="1" wrap="square" lIns="8550" tIns="8550" rIns="8550" bIns="855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5AD5"/>
              </a:buClr>
              <a:buSzPts val="1700"/>
              <a:buFont typeface="Helvetica Neue"/>
              <a:buNone/>
            </a:pPr>
            <a:endParaRPr sz="17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52" name="Google Shape;85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87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88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59" name="Google Shape;859;p88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60" name="Google Shape;860;p88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61" name="Google Shape;861;p88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62" name="Google Shape;862;p88"/>
          <p:cNvSpPr txBox="1">
            <a:spLocks noGrp="1"/>
          </p:cNvSpPr>
          <p:nvPr>
            <p:ph type="title"/>
          </p:nvPr>
        </p:nvSpPr>
        <p:spPr>
          <a:xfrm>
            <a:off x="450557" y="978018"/>
            <a:ext cx="59856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Тестирование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63" name="Google Shape;863;p88"/>
          <p:cNvSpPr txBox="1"/>
          <p:nvPr/>
        </p:nvSpPr>
        <p:spPr>
          <a:xfrm>
            <a:off x="470239" y="1674906"/>
            <a:ext cx="8195400" cy="17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noAutofit/>
          </a:bodyPr>
          <a:lstStyle/>
          <a:p>
            <a:pPr marL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Получение обратной связи от взаимодействия с прототипом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rPr lang="en" sz="1600" b="1">
                <a:latin typeface="IBM Plex Sans"/>
                <a:ea typeface="IBM Plex Sans"/>
                <a:cs typeface="IBM Plex Sans"/>
                <a:sym typeface="IBM Plex Sans"/>
              </a:rPr>
              <a:t>В тестировании лучше:</a:t>
            </a:r>
            <a:endParaRPr sz="16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endParaRPr sz="16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2C38"/>
              </a:buClr>
              <a:buSzPts val="1600"/>
              <a:buFont typeface="IBM Plex Sans"/>
              <a:buAutoNum type="arabicPeriod"/>
            </a:pPr>
            <a:r>
              <a:rPr lang="en" sz="1600">
                <a:latin typeface="IBM Plex Sans"/>
                <a:ea typeface="IBM Plex Sans"/>
                <a:cs typeface="IBM Plex Sans"/>
                <a:sym typeface="IBM Plex Sans"/>
              </a:rPr>
              <a:t>Создать сценарий, который основан на реальной ситуации и контексте, или создать близкую к этому обстановку</a:t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2C38"/>
              </a:buClr>
              <a:buSzPts val="1600"/>
              <a:buFont typeface="IBM Plex Sans"/>
              <a:buAutoNum type="arabicPeriod"/>
            </a:pPr>
            <a:r>
              <a:rPr lang="en" sz="1600">
                <a:latin typeface="IBM Plex Sans"/>
                <a:ea typeface="IBM Plex Sans"/>
                <a:cs typeface="IBM Plex Sans"/>
                <a:sym typeface="IBM Plex Sans"/>
              </a:rPr>
              <a:t>Поставить задачу, например, «оформите заказ» или любое другое целевое действие</a:t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2C38"/>
              </a:buClr>
              <a:buSzPts val="1600"/>
              <a:buFont typeface="IBM Plex Sans"/>
              <a:buAutoNum type="arabicPeriod"/>
            </a:pPr>
            <a:r>
              <a:rPr lang="en" sz="1600">
                <a:latin typeface="IBM Plex Sans"/>
                <a:ea typeface="IBM Plex Sans"/>
                <a:cs typeface="IBM Plex Sans"/>
                <a:sym typeface="IBM Plex Sans"/>
              </a:rPr>
              <a:t>Фиксировать улучшения и не подсказывать пользователю — позвольте ему самостоятельно получить опыт от вашего прототипа</a:t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2C38"/>
              </a:buClr>
              <a:buSzPts val="1600"/>
              <a:buFont typeface="IBM Plex Sans"/>
              <a:buAutoNum type="arabicPeriod"/>
            </a:pPr>
            <a:r>
              <a:rPr lang="en" sz="1600">
                <a:latin typeface="IBM Plex Sans"/>
                <a:ea typeface="IBM Plex Sans"/>
                <a:cs typeface="IBM Plex Sans"/>
                <a:sym typeface="IBM Plex Sans"/>
              </a:rPr>
              <a:t>Попросите пользователей говорить о своих мыслях, ощущениях и чувствах</a:t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2C38"/>
              </a:buClr>
              <a:buSzPts val="1600"/>
              <a:buFont typeface="IBM Plex Sans"/>
              <a:buAutoNum type="arabicPeriod"/>
            </a:pPr>
            <a:r>
              <a:rPr lang="en" sz="1600">
                <a:latin typeface="IBM Plex Sans"/>
                <a:ea typeface="IBM Plex Sans"/>
                <a:cs typeface="IBM Plex Sans"/>
                <a:sym typeface="IBM Plex Sans"/>
              </a:rPr>
              <a:t>Задавайте уточняющие вопросы</a:t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64" name="Google Shape;864;p88"/>
          <p:cNvSpPr/>
          <p:nvPr/>
        </p:nvSpPr>
        <p:spPr>
          <a:xfrm rot="-5400000">
            <a:off x="6470785" y="709335"/>
            <a:ext cx="459918" cy="5293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E4E4E9"/>
          </a:solidFill>
          <a:ln>
            <a:noFill/>
          </a:ln>
        </p:spPr>
        <p:txBody>
          <a:bodyPr spcFirstLastPara="1" wrap="square" lIns="8550" tIns="8550" rIns="8550" bIns="855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5AD5"/>
              </a:buClr>
              <a:buSzPts val="1700"/>
              <a:buFont typeface="Helvetica Neue"/>
              <a:buNone/>
            </a:pPr>
            <a:endParaRPr sz="17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5" name="Google Shape;865;p88"/>
          <p:cNvSpPr/>
          <p:nvPr/>
        </p:nvSpPr>
        <p:spPr>
          <a:xfrm rot="-5400000">
            <a:off x="6887276" y="939288"/>
            <a:ext cx="459918" cy="5293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E4E4E9"/>
          </a:solidFill>
          <a:ln>
            <a:noFill/>
          </a:ln>
        </p:spPr>
        <p:txBody>
          <a:bodyPr spcFirstLastPara="1" wrap="square" lIns="8550" tIns="8550" rIns="8550" bIns="855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5AD5"/>
              </a:buClr>
              <a:buSzPts val="1700"/>
              <a:buFont typeface="Helvetica Neue"/>
              <a:buNone/>
            </a:pPr>
            <a:endParaRPr sz="17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6" name="Google Shape;866;p88"/>
          <p:cNvSpPr/>
          <p:nvPr/>
        </p:nvSpPr>
        <p:spPr>
          <a:xfrm rot="-5400000">
            <a:off x="7303977" y="709335"/>
            <a:ext cx="459918" cy="5293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E4E4E9"/>
          </a:solidFill>
          <a:ln>
            <a:noFill/>
          </a:ln>
        </p:spPr>
        <p:txBody>
          <a:bodyPr spcFirstLastPara="1" wrap="square" lIns="8550" tIns="8550" rIns="8550" bIns="855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5AD5"/>
              </a:buClr>
              <a:buSzPts val="1700"/>
              <a:buFont typeface="Helvetica Neue"/>
              <a:buNone/>
            </a:pPr>
            <a:endParaRPr sz="17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7" name="Google Shape;867;p88"/>
          <p:cNvSpPr/>
          <p:nvPr/>
        </p:nvSpPr>
        <p:spPr>
          <a:xfrm rot="-5400000">
            <a:off x="7724255" y="939288"/>
            <a:ext cx="459918" cy="5293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E4E4E9"/>
          </a:solidFill>
          <a:ln>
            <a:noFill/>
          </a:ln>
        </p:spPr>
        <p:txBody>
          <a:bodyPr spcFirstLastPara="1" wrap="square" lIns="8550" tIns="8550" rIns="8550" bIns="855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5AD5"/>
              </a:buClr>
              <a:buSzPts val="1700"/>
              <a:buFont typeface="Helvetica Neue"/>
              <a:buNone/>
            </a:pPr>
            <a:endParaRPr sz="17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8" name="Google Shape;868;p88"/>
          <p:cNvSpPr/>
          <p:nvPr/>
        </p:nvSpPr>
        <p:spPr>
          <a:xfrm rot="-5400000">
            <a:off x="8140851" y="1169242"/>
            <a:ext cx="459918" cy="5293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8973FF"/>
          </a:solidFill>
          <a:ln>
            <a:noFill/>
          </a:ln>
        </p:spPr>
        <p:txBody>
          <a:bodyPr spcFirstLastPara="1" wrap="square" lIns="8550" tIns="8550" rIns="8550" bIns="855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5AD5"/>
              </a:buClr>
              <a:buSzPts val="1700"/>
              <a:buFont typeface="Helvetica Neue"/>
              <a:buNone/>
            </a:pPr>
            <a:endParaRPr sz="17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69" name="Google Shape;86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88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5" name="Google Shape;875;p89"/>
          <p:cNvGrpSpPr/>
          <p:nvPr/>
        </p:nvGrpSpPr>
        <p:grpSpPr>
          <a:xfrm>
            <a:off x="6048608" y="1132813"/>
            <a:ext cx="2104587" cy="2690647"/>
            <a:chOff x="13299491" y="2583381"/>
            <a:chExt cx="4627500" cy="6136024"/>
          </a:xfrm>
        </p:grpSpPr>
        <p:sp>
          <p:nvSpPr>
            <p:cNvPr id="876" name="Google Shape;876;p89"/>
            <p:cNvSpPr/>
            <p:nvPr/>
          </p:nvSpPr>
          <p:spPr>
            <a:xfrm>
              <a:off x="13825861" y="3129776"/>
              <a:ext cx="3508375" cy="4711065"/>
            </a:xfrm>
            <a:custGeom>
              <a:avLst/>
              <a:gdLst/>
              <a:ahLst/>
              <a:cxnLst/>
              <a:rect l="l" t="t" r="r" b="b"/>
              <a:pathLst>
                <a:path w="3508375" h="4711065" extrusionOk="0">
                  <a:moveTo>
                    <a:pt x="2358776" y="3329"/>
                  </a:moveTo>
                  <a:lnTo>
                    <a:pt x="0" y="3329"/>
                  </a:lnTo>
                  <a:lnTo>
                    <a:pt x="0" y="2861881"/>
                  </a:lnTo>
                  <a:lnTo>
                    <a:pt x="149943" y="3061770"/>
                  </a:lnTo>
                  <a:lnTo>
                    <a:pt x="102457" y="3085928"/>
                  </a:lnTo>
                  <a:lnTo>
                    <a:pt x="54350" y="3109562"/>
                  </a:lnTo>
                  <a:lnTo>
                    <a:pt x="0" y="3135066"/>
                  </a:lnTo>
                  <a:lnTo>
                    <a:pt x="0" y="4710935"/>
                  </a:lnTo>
                  <a:lnTo>
                    <a:pt x="3508165" y="4710935"/>
                  </a:lnTo>
                  <a:lnTo>
                    <a:pt x="3508165" y="559721"/>
                  </a:lnTo>
                  <a:lnTo>
                    <a:pt x="2968496" y="559721"/>
                  </a:lnTo>
                  <a:lnTo>
                    <a:pt x="2948248" y="513073"/>
                  </a:lnTo>
                  <a:lnTo>
                    <a:pt x="2265480" y="513073"/>
                  </a:lnTo>
                  <a:lnTo>
                    <a:pt x="2358776" y="3329"/>
                  </a:lnTo>
                  <a:close/>
                </a:path>
                <a:path w="3508375" h="4711065" extrusionOk="0">
                  <a:moveTo>
                    <a:pt x="3131737" y="43307"/>
                  </a:moveTo>
                  <a:lnTo>
                    <a:pt x="2968496" y="559721"/>
                  </a:lnTo>
                  <a:lnTo>
                    <a:pt x="3508165" y="559721"/>
                  </a:lnTo>
                  <a:lnTo>
                    <a:pt x="3508165" y="79955"/>
                  </a:lnTo>
                  <a:lnTo>
                    <a:pt x="3271628" y="79955"/>
                  </a:lnTo>
                  <a:lnTo>
                    <a:pt x="3131737" y="43307"/>
                  </a:lnTo>
                  <a:close/>
                </a:path>
                <a:path w="3508375" h="4711065" extrusionOk="0">
                  <a:moveTo>
                    <a:pt x="2815202" y="206559"/>
                  </a:moveTo>
                  <a:lnTo>
                    <a:pt x="2265480" y="513073"/>
                  </a:lnTo>
                  <a:lnTo>
                    <a:pt x="2948248" y="513073"/>
                  </a:lnTo>
                  <a:lnTo>
                    <a:pt x="2815202" y="206559"/>
                  </a:lnTo>
                  <a:close/>
                </a:path>
                <a:path w="3508375" h="4711065" extrusionOk="0">
                  <a:moveTo>
                    <a:pt x="3508165" y="0"/>
                  </a:moveTo>
                  <a:lnTo>
                    <a:pt x="3318328" y="0"/>
                  </a:lnTo>
                  <a:lnTo>
                    <a:pt x="3271628" y="79955"/>
                  </a:lnTo>
                  <a:lnTo>
                    <a:pt x="3508165" y="79955"/>
                  </a:lnTo>
                  <a:lnTo>
                    <a:pt x="3508165" y="0"/>
                  </a:lnTo>
                  <a:close/>
                </a:path>
              </a:pathLst>
            </a:custGeom>
            <a:solidFill>
              <a:srgbClr val="FFC21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89"/>
            <p:cNvSpPr/>
            <p:nvPr/>
          </p:nvSpPr>
          <p:spPr>
            <a:xfrm>
              <a:off x="14868656" y="3902721"/>
              <a:ext cx="2465705" cy="3272154"/>
            </a:xfrm>
            <a:custGeom>
              <a:avLst/>
              <a:gdLst/>
              <a:ahLst/>
              <a:cxnLst/>
              <a:rect l="l" t="t" r="r" b="b"/>
              <a:pathLst>
                <a:path w="2465705" h="3272154" extrusionOk="0">
                  <a:moveTo>
                    <a:pt x="0" y="0"/>
                  </a:moveTo>
                  <a:lnTo>
                    <a:pt x="69945" y="146592"/>
                  </a:lnTo>
                  <a:lnTo>
                    <a:pt x="2368828" y="3271670"/>
                  </a:lnTo>
                  <a:lnTo>
                    <a:pt x="2465369" y="3058451"/>
                  </a:lnTo>
                  <a:lnTo>
                    <a:pt x="2465369" y="10028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89"/>
            <p:cNvSpPr/>
            <p:nvPr/>
          </p:nvSpPr>
          <p:spPr>
            <a:xfrm>
              <a:off x="16267986" y="2753292"/>
              <a:ext cx="563244" cy="460375"/>
            </a:xfrm>
            <a:custGeom>
              <a:avLst/>
              <a:gdLst/>
              <a:ahLst/>
              <a:cxnLst/>
              <a:rect l="l" t="t" r="r" b="b"/>
              <a:pathLst>
                <a:path w="563244" h="460375" extrusionOk="0">
                  <a:moveTo>
                    <a:pt x="239887" y="0"/>
                  </a:moveTo>
                  <a:lnTo>
                    <a:pt x="0" y="459766"/>
                  </a:lnTo>
                  <a:lnTo>
                    <a:pt x="293184" y="379799"/>
                  </a:lnTo>
                  <a:lnTo>
                    <a:pt x="563019" y="23318"/>
                  </a:lnTo>
                  <a:lnTo>
                    <a:pt x="239887" y="0"/>
                  </a:lnTo>
                  <a:close/>
                </a:path>
              </a:pathLst>
            </a:custGeom>
            <a:solidFill>
              <a:srgbClr val="FFC21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89"/>
            <p:cNvSpPr/>
            <p:nvPr/>
          </p:nvSpPr>
          <p:spPr>
            <a:xfrm>
              <a:off x="17024194" y="2583381"/>
              <a:ext cx="170180" cy="263525"/>
            </a:xfrm>
            <a:custGeom>
              <a:avLst/>
              <a:gdLst/>
              <a:ahLst/>
              <a:cxnLst/>
              <a:rect l="l" t="t" r="r" b="b"/>
              <a:pathLst>
                <a:path w="170180" h="263525" extrusionOk="0">
                  <a:moveTo>
                    <a:pt x="0" y="0"/>
                  </a:moveTo>
                  <a:lnTo>
                    <a:pt x="0" y="263206"/>
                  </a:lnTo>
                  <a:lnTo>
                    <a:pt x="169942" y="1699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21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89"/>
            <p:cNvSpPr/>
            <p:nvPr/>
          </p:nvSpPr>
          <p:spPr>
            <a:xfrm>
              <a:off x="17107541" y="7630821"/>
              <a:ext cx="370205" cy="309879"/>
            </a:xfrm>
            <a:custGeom>
              <a:avLst/>
              <a:gdLst/>
              <a:ahLst/>
              <a:cxnLst/>
              <a:rect l="l" t="t" r="r" b="b"/>
              <a:pathLst>
                <a:path w="370205" h="309879" extrusionOk="0">
                  <a:moveTo>
                    <a:pt x="319780" y="0"/>
                  </a:moveTo>
                  <a:lnTo>
                    <a:pt x="0" y="0"/>
                  </a:lnTo>
                  <a:lnTo>
                    <a:pt x="0" y="263206"/>
                  </a:lnTo>
                  <a:lnTo>
                    <a:pt x="369831" y="309854"/>
                  </a:lnTo>
                  <a:lnTo>
                    <a:pt x="319780" y="0"/>
                  </a:lnTo>
                  <a:close/>
                </a:path>
              </a:pathLst>
            </a:custGeom>
            <a:solidFill>
              <a:srgbClr val="FB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89"/>
            <p:cNvSpPr/>
            <p:nvPr/>
          </p:nvSpPr>
          <p:spPr>
            <a:xfrm>
              <a:off x="13299491" y="3133105"/>
              <a:ext cx="4627500" cy="5586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2" name="Google Shape;882;p89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89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89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89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89"/>
          <p:cNvSpPr txBox="1"/>
          <p:nvPr/>
        </p:nvSpPr>
        <p:spPr>
          <a:xfrm>
            <a:off x="450550" y="1285575"/>
            <a:ext cx="5146500" cy="13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125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Customer Journey Map</a:t>
            </a:r>
            <a:endParaRPr sz="4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87" name="Google Shape;887;p89"/>
          <p:cNvSpPr txBox="1"/>
          <p:nvPr/>
        </p:nvSpPr>
        <p:spPr>
          <a:xfrm>
            <a:off x="468008" y="3249904"/>
            <a:ext cx="4626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Подход к описанию пути клиента с момента, когда он о вас еще не знает, до постоянного использования продукта</a:t>
            </a:r>
            <a:endParaRPr sz="180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888" name="Google Shape;888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4251" y="326023"/>
            <a:ext cx="960446" cy="174608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89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90"/>
          <p:cNvSpPr txBox="1">
            <a:spLocks noGrp="1"/>
          </p:cNvSpPr>
          <p:nvPr>
            <p:ph type="title"/>
          </p:nvPr>
        </p:nvSpPr>
        <p:spPr>
          <a:xfrm>
            <a:off x="450557" y="978017"/>
            <a:ext cx="59856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Знакомство с CJM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95" name="Google Shape;895;p90"/>
          <p:cNvSpPr txBox="1"/>
          <p:nvPr/>
        </p:nvSpPr>
        <p:spPr>
          <a:xfrm>
            <a:off x="470240" y="1674902"/>
            <a:ext cx="8495400" cy="31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no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Customer Journey Map (CJM) </a:t>
            </a:r>
            <a: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  <a:t> —</a:t>
            </a:r>
            <a:r>
              <a:rPr lang="en" sz="400">
                <a:solidFill>
                  <a:schemeClr val="dk1"/>
                </a:solidFill>
              </a:rPr>
              <a:t>  </a:t>
            </a:r>
            <a:r>
              <a:rPr lang="en" sz="15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«карта </a:t>
            </a:r>
            <a: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  <a:t>пути</a:t>
            </a:r>
            <a:r>
              <a:rPr lang="en" sz="15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клиента». </a:t>
            </a:r>
            <a:endParaRPr sz="15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0" u="none" strike="noStrike" cap="none">
                <a:solidFill>
                  <a:srgbClr val="FB2C38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Опыт клиента</a:t>
            </a:r>
            <a:r>
              <a:rPr lang="en" sz="15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, визуализированный в понятном виде. </a:t>
            </a: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Его история коммуникации с компанией в целом — ожидания, эмоции, плюсы и минусы взаимодействия.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lvl="0" indent="-196850" algn="l" rtl="0">
              <a:spcBef>
                <a:spcPts val="700"/>
              </a:spcBef>
              <a:spcAft>
                <a:spcPts val="0"/>
              </a:spcAft>
              <a:buClr>
                <a:srgbClr val="FC2C38"/>
              </a:buClr>
              <a:buSzPts val="1500"/>
              <a:buFont typeface="IBM Plex Sans"/>
              <a:buChar char="+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Фокус на покупателя — его  эмоции, боли и проблемы при использовании продукта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lvl="0" indent="-196850" algn="l" rtl="0"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500"/>
              <a:buFont typeface="IBM Plex Sans"/>
              <a:buChar char="+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Источник гипотез для повышения конверсии в целевое действие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lvl="0" indent="-196850" algn="l" rtl="0"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500"/>
              <a:buFont typeface="IBM Plex Sans"/>
              <a:buChar char="+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Может быть расширена метриками продукта, чтобы объективно отслеживать улучшение клиентского пути (в том числе временем на исполнение шагов)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lvl="0" indent="-196850" algn="l" rtl="0">
              <a:spcBef>
                <a:spcPts val="700"/>
              </a:spcBef>
              <a:spcAft>
                <a:spcPts val="0"/>
              </a:spcAft>
              <a:buClr>
                <a:srgbClr val="FC2C38"/>
              </a:buClr>
              <a:buSzPts val="1500"/>
              <a:buFont typeface="IBM Plex Sans"/>
              <a:buChar char="−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Небольшая детализация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lvl="0" indent="-196850" algn="l" rtl="0"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500"/>
              <a:buFont typeface="IBM Plex Sans"/>
              <a:buChar char="−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Только 1 успешный сценарий, хотя сценариев в продукте может быть гораздо больше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96" name="Google Shape;896;p90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97" name="Google Shape;897;p90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98" name="Google Shape;898;p90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99" name="Google Shape;899;p90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00" name="Google Shape;900;p90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01" name="Google Shape;90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91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91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91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91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91"/>
          <p:cNvSpPr txBox="1">
            <a:spLocks noGrp="1"/>
          </p:cNvSpPr>
          <p:nvPr>
            <p:ph type="title"/>
          </p:nvPr>
        </p:nvSpPr>
        <p:spPr>
          <a:xfrm>
            <a:off x="450557" y="978017"/>
            <a:ext cx="59856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Типовая CJM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911" name="Google Shape;911;p91"/>
          <p:cNvSpPr txBox="1"/>
          <p:nvPr/>
        </p:nvSpPr>
        <p:spPr>
          <a:xfrm>
            <a:off x="5394019" y="1112950"/>
            <a:ext cx="3340800" cy="36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525" rIns="0" bIns="0" anchor="t" anchorCtr="0">
            <a:noAutofit/>
          </a:bodyPr>
          <a:lstStyle/>
          <a:p>
            <a:pPr marL="203200" marR="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500"/>
              <a:buAutoNum type="arabicPeriod"/>
            </a:pPr>
            <a:r>
              <a:rPr lang="en" sz="13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Персона/cегмент клиентов</a:t>
            </a:r>
            <a:endParaRPr sz="13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500"/>
              <a:buAutoNum type="arabicPeriod"/>
            </a:pPr>
            <a:r>
              <a:rPr lang="en" sz="13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Сценарий </a:t>
            </a:r>
            <a:r>
              <a:rPr lang="en" sz="13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использования продукта</a:t>
            </a:r>
            <a:endParaRPr sz="13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500"/>
              <a:buAutoNum type="arabicPeriod"/>
            </a:pPr>
            <a:r>
              <a:rPr lang="en" sz="13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Шаги</a:t>
            </a:r>
            <a:r>
              <a:rPr lang="en" sz="13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к достижению цели </a:t>
            </a:r>
            <a:endParaRPr sz="13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500"/>
              <a:buAutoNum type="arabicPeriod"/>
            </a:pPr>
            <a:r>
              <a:rPr lang="en" sz="13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Действия</a:t>
            </a:r>
            <a:r>
              <a:rPr lang="en" sz="13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в продукте или за его пределами</a:t>
            </a:r>
            <a:endParaRPr sz="13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500"/>
              <a:buAutoNum type="arabicPeriod"/>
            </a:pPr>
            <a:r>
              <a:rPr lang="en" sz="13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Боли и сомнения</a:t>
            </a:r>
            <a:endParaRPr sz="13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500"/>
              <a:buAutoNum type="arabicPeriod"/>
            </a:pPr>
            <a:r>
              <a:rPr lang="en" sz="13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Эмоции</a:t>
            </a:r>
            <a:r>
              <a:rPr lang="en" sz="13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на шаге </a:t>
            </a:r>
            <a:endParaRPr sz="13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500"/>
              <a:buAutoNum type="arabicPeriod"/>
            </a:pPr>
            <a:r>
              <a:rPr lang="en" sz="13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Возможности для улучшения шага </a:t>
            </a:r>
            <a:r>
              <a:rPr lang="en" sz="13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(необязательная часть)</a:t>
            </a:r>
            <a:endParaRPr sz="13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500"/>
              <a:buAutoNum type="arabicPeriod"/>
            </a:pPr>
            <a:r>
              <a:rPr lang="en" sz="13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Ответственный</a:t>
            </a:r>
            <a:r>
              <a:rPr lang="en" sz="13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за шаг клиентского пути в команде </a:t>
            </a: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(необязательная часть)</a:t>
            </a:r>
            <a:endParaRPr sz="13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Части 7 и 8 можно заменить отслеживаемыми метриками</a:t>
            </a:r>
            <a:endParaRPr sz="13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12" name="Google Shape;912;p91" descr="https://media.nngroup.com/media/editor/2016/07/18/deconstruction_of_a_customer_journey_ma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0557" y="1526376"/>
            <a:ext cx="4557477" cy="3123561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91"/>
          <p:cNvSpPr txBox="1"/>
          <p:nvPr/>
        </p:nvSpPr>
        <p:spPr>
          <a:xfrm>
            <a:off x="450557" y="4746371"/>
            <a:ext cx="26856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525" rIns="0" bIns="0" anchor="t" anchorCtr="0">
            <a:noAutofit/>
          </a:bodyPr>
          <a:lstStyle/>
          <a:p>
            <a:pPr marL="127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Источник – Nielsen Norman Group</a:t>
            </a:r>
            <a:endParaRPr sz="600"/>
          </a:p>
          <a:p>
            <a:pPr marL="127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" sz="6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https://www.nngroup.com/articles/customer-journey-mapping/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91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15" name="Google Shape;915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92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21" name="Google Shape;921;p92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22" name="Google Shape;922;p92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23" name="Google Shape;923;p92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24" name="Google Shape;924;p92"/>
          <p:cNvSpPr txBox="1">
            <a:spLocks noGrp="1"/>
          </p:cNvSpPr>
          <p:nvPr>
            <p:ph type="title"/>
          </p:nvPr>
        </p:nvSpPr>
        <p:spPr>
          <a:xfrm>
            <a:off x="485613" y="981703"/>
            <a:ext cx="83232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 CJM </a:t>
            </a:r>
            <a:endParaRPr sz="3000" b="1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graphicFrame>
        <p:nvGraphicFramePr>
          <p:cNvPr id="925" name="Google Shape;925;p92"/>
          <p:cNvGraphicFramePr/>
          <p:nvPr/>
        </p:nvGraphicFramePr>
        <p:xfrm>
          <a:off x="476113" y="1617729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{C9AA7F8B-D7F4-4AB1-8531-6CF94333CEE5}</a:tableStyleId>
              </a:tblPr>
              <a:tblGrid>
                <a:gridCol w="120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0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5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7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9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7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6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858793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Шаг</a:t>
                      </a:r>
                      <a:endParaRPr sz="11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192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858793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Узнает о сервисе</a:t>
                      </a:r>
                      <a:endParaRPr sz="11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178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858793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Интерес</a:t>
                      </a:r>
                      <a:endParaRPr sz="11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175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858793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Хочет заказать</a:t>
                      </a:r>
                      <a:endParaRPr sz="11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175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858793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Заказывает</a:t>
                      </a:r>
                      <a:endParaRPr sz="11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178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858793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Ждет доставку</a:t>
                      </a:r>
                      <a:endParaRPr sz="1100" u="none" strike="noStrike" cap="none">
                        <a:solidFill>
                          <a:srgbClr val="858793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178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858793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Получает доставку</a:t>
                      </a:r>
                      <a:endParaRPr sz="1100" u="none" strike="noStrike" cap="non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178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Действия клиента</a:t>
                      </a:r>
                      <a:endParaRPr sz="9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Обсуждает с подругами</a:t>
                      </a:r>
                      <a:endParaRPr sz="9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Читает отзывы в сторе</a:t>
                      </a:r>
                      <a:endParaRPr sz="9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27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Скачивает приложение</a:t>
                      </a:r>
                      <a:endParaRPr sz="9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Смотрит список магазинов</a:t>
                      </a:r>
                      <a:endParaRPr sz="9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Формирует корзину в знакомом магазине Дочки-Сыночки</a:t>
                      </a:r>
                      <a:endParaRPr sz="9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270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Выбирает время доставки</a:t>
                      </a:r>
                      <a:endParaRPr sz="9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marR="1270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Оплачивает заказ картой</a:t>
                      </a:r>
                      <a:endParaRPr sz="9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Получает смс о том, что курьер выехал</a:t>
                      </a:r>
                      <a:endParaRPr sz="9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Смотрит в приложени, когда он должен приехать</a:t>
                      </a:r>
                      <a:endParaRPr sz="9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Получает пакеты бесконтактным способом </a:t>
                      </a:r>
                      <a:endParaRPr sz="9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F3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Боли и сомнения</a:t>
                      </a:r>
                      <a:endParaRPr sz="9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Нравится, что можно выбрать “не заменять продукты”, если нет в наличии</a:t>
                      </a:r>
                      <a:endParaRPr sz="9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27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Есть Метро и Дочки-Сыночки ВкусВилл</a:t>
                      </a:r>
                      <a:endParaRPr sz="9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Можно ли привязать карту лояльности?</a:t>
                      </a:r>
                      <a:endParaRPr sz="9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270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Пришлось вводить номер карты, долго ее искала</a:t>
                      </a:r>
                      <a:endParaRPr sz="9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Забыла, во сколько заказала доставку </a:t>
                      </a:r>
                      <a:endParaRPr sz="9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Пакеты чистые, но их очень много, зачем столько?</a:t>
                      </a:r>
                      <a:endParaRPr sz="9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Эмоции</a:t>
                      </a:r>
                      <a:endParaRPr sz="9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🥳</a:t>
                      </a:r>
                      <a:endParaRPr sz="18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🥳</a:t>
                      </a:r>
                      <a:endParaRPr sz="6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🙂</a:t>
                      </a:r>
                      <a:endParaRPr sz="18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😕</a:t>
                      </a:r>
                      <a:endParaRPr sz="1800"/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😐</a:t>
                      </a:r>
                      <a:endParaRPr sz="1800"/>
                    </a:p>
                  </a:txBody>
                  <a:tcPr marL="0" marR="0" marT="30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🙂</a:t>
                      </a:r>
                      <a:endParaRPr sz="1800"/>
                    </a:p>
                  </a:txBody>
                  <a:tcPr marL="0" marR="0" marT="305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F3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5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Потенциальные улучшения </a:t>
                      </a:r>
                      <a:endParaRPr sz="9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0" marR="0" marT="27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0" marR="0" marT="27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Подсветить возможность добавления  карт лояльности</a:t>
                      </a:r>
                      <a:endParaRPr sz="9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27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Подумать над Apple Pay</a:t>
                      </a:r>
                      <a:endParaRPr sz="9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Добавить в смс время доставки</a:t>
                      </a:r>
                      <a:endParaRPr sz="9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Сделать опцию уменьшения количества пакетов</a:t>
                      </a:r>
                      <a:endParaRPr sz="9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5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Метрики шага</a:t>
                      </a:r>
                      <a:endParaRPr sz="9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Количество брендовых поисков</a:t>
                      </a:r>
                      <a:endParaRPr sz="9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27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CR в скачивание</a:t>
                      </a:r>
                      <a:endParaRPr sz="9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CR в добавление в корзину</a:t>
                      </a:r>
                      <a:endParaRPr sz="9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1270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С1, доля брошенных корзин</a:t>
                      </a:r>
                      <a:endParaRPr sz="9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27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Число обращений в саппорт</a:t>
                      </a:r>
                      <a:endParaRPr sz="9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F3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Доля возвратов</a:t>
                      </a:r>
                      <a:endParaRPr sz="9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F3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26" name="Google Shape;926;p92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27" name="Google Shape;92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1" name="Google Shape;771;p95"/>
          <p:cNvGrpSpPr/>
          <p:nvPr/>
        </p:nvGrpSpPr>
        <p:grpSpPr>
          <a:xfrm>
            <a:off x="7604220" y="340949"/>
            <a:ext cx="1023099" cy="168758"/>
            <a:chOff x="14868658" y="741514"/>
            <a:chExt cx="2249397" cy="384810"/>
          </a:xfrm>
        </p:grpSpPr>
        <p:sp>
          <p:nvSpPr>
            <p:cNvPr id="772" name="Google Shape;772;p95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95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95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95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95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95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95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95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95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95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95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95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95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5" name="Google Shape;785;p95"/>
          <p:cNvSpPr/>
          <p:nvPr/>
        </p:nvSpPr>
        <p:spPr>
          <a:xfrm>
            <a:off x="476250" y="335215"/>
            <a:ext cx="162027" cy="156226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95"/>
          <p:cNvSpPr/>
          <p:nvPr/>
        </p:nvSpPr>
        <p:spPr>
          <a:xfrm>
            <a:off x="614362" y="380811"/>
            <a:ext cx="124192" cy="119746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95"/>
          <p:cNvSpPr/>
          <p:nvPr/>
        </p:nvSpPr>
        <p:spPr>
          <a:xfrm>
            <a:off x="571500" y="338137"/>
            <a:ext cx="121015" cy="11668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95"/>
          <p:cNvSpPr/>
          <p:nvPr/>
        </p:nvSpPr>
        <p:spPr>
          <a:xfrm>
            <a:off x="571500" y="326031"/>
            <a:ext cx="181089" cy="174606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95"/>
          <p:cNvSpPr/>
          <p:nvPr/>
        </p:nvSpPr>
        <p:spPr>
          <a:xfrm>
            <a:off x="849392" y="353560"/>
            <a:ext cx="1685018" cy="14353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95"/>
          <p:cNvSpPr txBox="1"/>
          <p:nvPr/>
        </p:nvSpPr>
        <p:spPr>
          <a:xfrm>
            <a:off x="4374749" y="955971"/>
            <a:ext cx="3604457" cy="852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32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ru-RU" sz="3000" b="1" i="0" u="none" strike="noStrike" cap="none" dirty="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Сергей Мацнев</a:t>
            </a:r>
          </a:p>
          <a:p>
            <a:pPr marL="8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tabLst/>
              <a:defRPr/>
            </a:pPr>
            <a:r>
              <a:rPr kumimoji="0" lang="ru-RU" sz="1250" b="0" i="0" u="none" strike="noStrike" kern="0" cap="none" spc="0" normalizeH="0" baseline="0" noProof="0" dirty="0">
                <a:ln>
                  <a:noFill/>
                </a:ln>
                <a:solidFill>
                  <a:srgbClr val="9698A6"/>
                </a:solidFill>
                <a:effectLst/>
                <a:uLnTx/>
                <a:uFillTx/>
                <a:latin typeface="IBM Plex Sans"/>
                <a:sym typeface="IBM Plex Sans"/>
              </a:rPr>
              <a:t>Декан факультета </a:t>
            </a:r>
            <a:r>
              <a:rPr kumimoji="0" lang="ru-RU" sz="1250" b="0" i="0" u="none" strike="noStrike" kern="0" cap="none" spc="0" normalizeH="0" baseline="0" noProof="0" dirty="0" err="1">
                <a:ln>
                  <a:noFill/>
                </a:ln>
                <a:solidFill>
                  <a:srgbClr val="9698A6"/>
                </a:solidFill>
                <a:effectLst/>
                <a:uLnTx/>
                <a:uFillTx/>
                <a:latin typeface="IBM Plex Sans"/>
                <a:sym typeface="IBM Plex Sans"/>
              </a:rPr>
              <a:t>проджект</a:t>
            </a:r>
            <a:r>
              <a:rPr kumimoji="0" lang="ru-RU" sz="1250" b="0" i="0" u="none" strike="noStrike" kern="0" cap="none" spc="0" normalizeH="0" baseline="0" noProof="0" dirty="0">
                <a:ln>
                  <a:noFill/>
                </a:ln>
                <a:solidFill>
                  <a:srgbClr val="9698A6"/>
                </a:solidFill>
                <a:effectLst/>
                <a:uLnTx/>
                <a:uFillTx/>
                <a:latin typeface="IBM Plex Sans"/>
                <a:sym typeface="IBM Plex Sans"/>
              </a:rPr>
              <a:t>-менеджмента</a:t>
            </a:r>
          </a:p>
          <a:p>
            <a:pPr marL="8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tabLst/>
              <a:defRPr/>
            </a:pPr>
            <a:r>
              <a:rPr lang="ru-RU" sz="1250" dirty="0">
                <a:solidFill>
                  <a:srgbClr val="9698A6"/>
                </a:solidFill>
                <a:latin typeface="IBM Plex Sans"/>
                <a:sym typeface="IBM Plex Sans"/>
              </a:rPr>
              <a:t>Директор проектов и </a:t>
            </a:r>
            <a:r>
              <a:rPr lang="en-GB" sz="1250" dirty="0">
                <a:solidFill>
                  <a:srgbClr val="9698A6"/>
                </a:solidFill>
                <a:latin typeface="IBM Plex Sans"/>
                <a:sym typeface="IBM Plex Sans"/>
              </a:rPr>
              <a:t>Product Owner </a:t>
            </a:r>
            <a:r>
              <a:rPr kumimoji="0" lang="ru-RU" sz="1250" b="0" i="0" u="none" strike="noStrike" kern="0" cap="none" spc="0" normalizeH="0" baseline="0" noProof="0" dirty="0">
                <a:ln>
                  <a:noFill/>
                </a:ln>
                <a:solidFill>
                  <a:srgbClr val="9698A6"/>
                </a:solidFill>
                <a:effectLst/>
                <a:uLnTx/>
                <a:uFillTx/>
                <a:latin typeface="IBM Plex Sans"/>
                <a:sym typeface="IBM Plex Sans"/>
              </a:rPr>
              <a:t>Sifox</a:t>
            </a:r>
            <a:br>
              <a:rPr kumimoji="0" lang="ru-RU" sz="1250" b="0" i="0" u="none" strike="noStrike" kern="0" cap="none" spc="0" normalizeH="0" baseline="0" noProof="0" dirty="0">
                <a:ln>
                  <a:noFill/>
                </a:ln>
                <a:solidFill>
                  <a:srgbClr val="9698A6"/>
                </a:solidFill>
                <a:effectLst/>
                <a:uLnTx/>
                <a:uFillTx/>
                <a:latin typeface="IBM Plex Sans"/>
                <a:sym typeface="IBM Plex Sans"/>
              </a:rPr>
            </a:br>
            <a:r>
              <a:rPr kumimoji="0" lang="ru-RU" sz="1250" b="0" i="0" u="none" strike="noStrike" kern="0" cap="none" spc="0" normalizeH="0" baseline="0" noProof="0" dirty="0">
                <a:ln>
                  <a:noFill/>
                </a:ln>
                <a:solidFill>
                  <a:srgbClr val="9698A6"/>
                </a:solidFill>
                <a:effectLst/>
                <a:uLnTx/>
                <a:uFillTx/>
                <a:latin typeface="IBM Plex Sans"/>
                <a:sym typeface="IBM Plex Sans"/>
              </a:rPr>
              <a:t>Сооснователь портала </a:t>
            </a:r>
            <a:r>
              <a:rPr kumimoji="0" lang="ru-RU" sz="1250" b="0" i="0" u="none" strike="noStrike" kern="0" cap="none" spc="0" normalizeH="0" baseline="0" noProof="0" dirty="0" err="1">
                <a:ln>
                  <a:noFill/>
                </a:ln>
                <a:solidFill>
                  <a:srgbClr val="9698A6"/>
                </a:solidFill>
                <a:effectLst/>
                <a:uLnTx/>
                <a:uFillTx/>
                <a:latin typeface="IBM Plex Sans"/>
                <a:sym typeface="IBM Plex Sans"/>
              </a:rPr>
              <a:t>Дементорство</a:t>
            </a:r>
            <a:endParaRPr lang="ru-RU" sz="600" dirty="0"/>
          </a:p>
        </p:txBody>
      </p:sp>
      <p:sp>
        <p:nvSpPr>
          <p:cNvPr id="791" name="Google Shape;791;p95"/>
          <p:cNvSpPr txBox="1"/>
          <p:nvPr/>
        </p:nvSpPr>
        <p:spPr>
          <a:xfrm>
            <a:off x="4188585" y="2571750"/>
            <a:ext cx="4438734" cy="1315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125" rIns="0" bIns="0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Отвечаю за </a:t>
            </a:r>
            <a:r>
              <a:rPr lang="ru-RU" sz="13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создание, развитие и внедрение портфеля продуктов </a:t>
            </a:r>
            <a:r>
              <a:rPr lang="ru-RU" sz="1300" b="0" i="0" u="none" strike="noStrike" cap="none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продактами</a:t>
            </a:r>
            <a:r>
              <a:rPr lang="ru-RU" sz="13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и </a:t>
            </a:r>
            <a:r>
              <a:rPr lang="ru-RU" sz="1300" b="0" i="0" u="none" strike="noStrike" cap="none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проджектами</a:t>
            </a:r>
            <a:endParaRPr sz="13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300"/>
              <a:buFont typeface="IBM Plex Sans"/>
              <a:buChar char="•"/>
            </a:pPr>
            <a:r>
              <a:rPr lang="ru-RU" sz="13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Работал в корпорации (Билайн) и стартапе (</a:t>
            </a:r>
            <a:r>
              <a:rPr lang="ru-RU" sz="1300" b="0" i="0" u="none" strike="noStrike" cap="none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Сайфокс</a:t>
            </a:r>
            <a:r>
              <a:rPr lang="ru-RU" sz="13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</a:p>
          <a:p>
            <a:pPr marL="20320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300"/>
              <a:buFont typeface="IBM Plex Sans"/>
              <a:buChar char="•"/>
            </a:pPr>
            <a:r>
              <a:rPr lang="ru-RU" sz="13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Делаю продукты и для В2С, и для В2В</a:t>
            </a:r>
          </a:p>
          <a:p>
            <a:pPr marL="20320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300"/>
              <a:buFont typeface="IBM Plex Sans"/>
              <a:buChar char="•"/>
            </a:pPr>
            <a:r>
              <a:rPr lang="ru-RU" sz="13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Автор программы факультета </a:t>
            </a:r>
            <a:r>
              <a:rPr lang="ru-RU" sz="1300" b="0" i="0" u="none" strike="noStrike" cap="none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13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  <a:p>
            <a:pPr marL="20320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300"/>
              <a:buFont typeface="IBM Plex Sans"/>
              <a:buChar char="•"/>
            </a:pPr>
            <a:r>
              <a:rPr lang="ru-RU" sz="13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Веду интенсивы, карьерные консультации и курс про продукты</a:t>
            </a:r>
          </a:p>
          <a:p>
            <a:pPr marL="20320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300"/>
              <a:buFont typeface="IBM Plex Sans"/>
              <a:buChar char="•"/>
            </a:pPr>
            <a:endParaRPr lang="ru-RU" sz="13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300"/>
              <a:buFont typeface="IBM Plex Sans"/>
              <a:buChar char="•"/>
            </a:pPr>
            <a:endParaRPr sz="13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" name="Рисунок 2" descr="Изображение выглядит как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11C7073F-938A-4CCA-B46C-43B4F69CF7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15302" y="1489647"/>
            <a:ext cx="4063278" cy="270885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93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33" name="Google Shape;933;p93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34" name="Google Shape;934;p93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35" name="Google Shape;935;p93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36" name="Google Shape;936;p93"/>
          <p:cNvSpPr txBox="1">
            <a:spLocks noGrp="1"/>
          </p:cNvSpPr>
          <p:nvPr>
            <p:ph type="title"/>
          </p:nvPr>
        </p:nvSpPr>
        <p:spPr>
          <a:xfrm>
            <a:off x="485613" y="981703"/>
            <a:ext cx="83232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Источники данных для построения CJM 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937" name="Google Shape;937;p93"/>
          <p:cNvSpPr txBox="1"/>
          <p:nvPr/>
        </p:nvSpPr>
        <p:spPr>
          <a:xfrm>
            <a:off x="571497" y="1745940"/>
            <a:ext cx="7681800" cy="29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Количественные 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77800" lvl="1" indent="-133350" algn="l" rtl="0">
              <a:spcBef>
                <a:spcPts val="600"/>
              </a:spcBef>
              <a:spcAft>
                <a:spcPts val="0"/>
              </a:spcAft>
              <a:buClr>
                <a:schemeClr val="hlink"/>
              </a:buClr>
              <a:buSzPts val="1500"/>
              <a:buFont typeface="IBM Plex Sans"/>
              <a:buChar char="•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Системы аналитики (Google Analytics, My Tracker и др.) 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77800" lvl="1" indent="-133350" algn="l" rtl="0">
              <a:spcBef>
                <a:spcPts val="300"/>
              </a:spcBef>
              <a:spcAft>
                <a:spcPts val="0"/>
              </a:spcAft>
              <a:buClr>
                <a:schemeClr val="hlink"/>
              </a:buClr>
              <a:buSzPts val="1500"/>
              <a:buFont typeface="IBM Plex Sans"/>
              <a:buChar char="•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Опросы пользователей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77800" marR="0" lvl="1" indent="-133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hlink"/>
              </a:buClr>
              <a:buSzPts val="1500"/>
              <a:buFont typeface="IBM Plex Sans"/>
              <a:buChar char="•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CRM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Качественные</a:t>
            </a:r>
            <a:endParaRPr sz="1500"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77800" lvl="1" indent="-133350" algn="l" rtl="0">
              <a:spcBef>
                <a:spcPts val="600"/>
              </a:spcBef>
              <a:spcAft>
                <a:spcPts val="0"/>
              </a:spcAft>
              <a:buClr>
                <a:schemeClr val="hlink"/>
              </a:buClr>
              <a:buSzPts val="1500"/>
              <a:buFont typeface="IBM Plex Sans"/>
              <a:buChar char="•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Глубинные интервью 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77800" lvl="1" indent="-133350" algn="l" rtl="0">
              <a:spcBef>
                <a:spcPts val="300"/>
              </a:spcBef>
              <a:spcAft>
                <a:spcPts val="0"/>
              </a:spcAft>
              <a:buClr>
                <a:schemeClr val="hlink"/>
              </a:buClr>
              <a:buSzPts val="1500"/>
              <a:buFont typeface="IBM Plex Sans"/>
              <a:buChar char="•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Отзывы в сторах (app Store, Google Play, HUAWEI AppGallery)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77800" lvl="1" indent="-133350" algn="l" rtl="0">
              <a:spcBef>
                <a:spcPts val="300"/>
              </a:spcBef>
              <a:spcAft>
                <a:spcPts val="0"/>
              </a:spcAft>
              <a:buClr>
                <a:schemeClr val="hlink"/>
              </a:buClr>
              <a:buSzPts val="1500"/>
              <a:buFont typeface="IBM Plex Sans"/>
              <a:buChar char="•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Отзывы на профильных сайтах (например, iRecommend, Яндекс Маркет, Яндекс Браузер) 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77800" lvl="1" indent="-133350" algn="l" rtl="0">
              <a:spcBef>
                <a:spcPts val="600"/>
              </a:spcBef>
              <a:spcAft>
                <a:spcPts val="0"/>
              </a:spcAft>
              <a:buClr>
                <a:schemeClr val="hlink"/>
              </a:buClr>
              <a:buSzPts val="1500"/>
              <a:buFont typeface="IBM Plex Sans"/>
              <a:buChar char="•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Обращения в техподдержку</a:t>
            </a:r>
            <a:endParaRPr sz="1500"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38" name="Google Shape;938;p93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39" name="Google Shape;93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94"/>
          <p:cNvSpPr txBox="1">
            <a:spLocks noGrp="1"/>
          </p:cNvSpPr>
          <p:nvPr>
            <p:ph type="title"/>
          </p:nvPr>
        </p:nvSpPr>
        <p:spPr>
          <a:xfrm>
            <a:off x="448954" y="943948"/>
            <a:ext cx="6825000" cy="8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37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Как дальше использовать CJM?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945" name="Google Shape;945;p94"/>
          <p:cNvSpPr txBox="1"/>
          <p:nvPr/>
        </p:nvSpPr>
        <p:spPr>
          <a:xfrm>
            <a:off x="453275" y="2205551"/>
            <a:ext cx="51057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525" rIns="0" bIns="0" anchor="t" anchorCtr="0">
            <a:noAutofit/>
          </a:bodyPr>
          <a:lstStyle/>
          <a:p>
            <a:pPr marL="203200" marR="38100" lvl="0" indent="-196850" algn="just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C2C38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Определить новые способы донести ценность продукта до пользователя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38100" lvl="0" indent="-19685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C2C38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Сформировать гипотезы по улучшению клиентского опыта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38100" lvl="0" indent="-19685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C2C38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Приоритезировать гипотезы по степени ухудшения опыта и критичности для пользователей  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38100" lvl="0" indent="-19685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C2C38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Оптимизировать процессы по сопровождению текущих клиентов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endParaRPr sz="15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46" name="Google Shape;946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6107" y="1974179"/>
            <a:ext cx="2416648" cy="2263125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94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48" name="Google Shape;948;p94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49" name="Google Shape;949;p94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50" name="Google Shape;950;p94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51" name="Google Shape;951;p94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52" name="Google Shape;952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95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95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Google Shape;959;p95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95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95"/>
          <p:cNvSpPr/>
          <p:nvPr/>
        </p:nvSpPr>
        <p:spPr>
          <a:xfrm>
            <a:off x="863226" y="360793"/>
            <a:ext cx="2423100" cy="144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95"/>
          <p:cNvSpPr txBox="1"/>
          <p:nvPr/>
        </p:nvSpPr>
        <p:spPr>
          <a:xfrm>
            <a:off x="452459" y="1026719"/>
            <a:ext cx="6112800" cy="20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6375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Формирование продуктовых требований</a:t>
            </a:r>
            <a:endParaRPr sz="47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63" name="Google Shape;963;p95"/>
          <p:cNvSpPr txBox="1">
            <a:spLocks noGrp="1"/>
          </p:cNvSpPr>
          <p:nvPr>
            <p:ph type="subTitle" idx="1"/>
          </p:nvPr>
        </p:nvSpPr>
        <p:spPr>
          <a:xfrm>
            <a:off x="450557" y="3162908"/>
            <a:ext cx="8203200" cy="9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375" rIns="0" bIns="0" anchor="t" anchorCtr="0">
            <a:noAutofit/>
          </a:bodyPr>
          <a:lstStyle/>
          <a:p>
            <a:pPr marL="0" marR="0" lvl="0" indent="0" algn="l" rtl="0">
              <a:lnSpc>
                <a:spcPct val="1124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Систематизируем знания, полученные в ходе исследований.</a:t>
            </a:r>
            <a:endParaRPr/>
          </a:p>
        </p:txBody>
      </p:sp>
      <p:pic>
        <p:nvPicPr>
          <p:cNvPr id="964" name="Google Shape;964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4251" y="326023"/>
            <a:ext cx="960446" cy="174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96"/>
          <p:cNvSpPr txBox="1">
            <a:spLocks noGrp="1"/>
          </p:cNvSpPr>
          <p:nvPr>
            <p:ph type="title"/>
          </p:nvPr>
        </p:nvSpPr>
        <p:spPr>
          <a:xfrm>
            <a:off x="450557" y="978017"/>
            <a:ext cx="59856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User story</a:t>
            </a:r>
            <a:endParaRPr sz="3000" b="1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970" name="Google Shape;970;p96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71" name="Google Shape;971;p96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72" name="Google Shape;972;p96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73" name="Google Shape;973;p96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74" name="Google Shape;974;p96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75" name="Google Shape;975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p96"/>
          <p:cNvSpPr txBox="1"/>
          <p:nvPr/>
        </p:nvSpPr>
        <p:spPr>
          <a:xfrm>
            <a:off x="382625" y="1971600"/>
            <a:ext cx="14814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IBM Plex Sans"/>
                <a:ea typeface="IBM Plex Sans"/>
                <a:cs typeface="IBM Plex Sans"/>
                <a:sym typeface="IBM Plex Sans"/>
              </a:rPr>
              <a:t>User story 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77" name="Google Shape;977;p96"/>
          <p:cNvSpPr txBox="1"/>
          <p:nvPr/>
        </p:nvSpPr>
        <p:spPr>
          <a:xfrm>
            <a:off x="337150" y="2398375"/>
            <a:ext cx="30000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  <a:latin typeface="IBM Plex Sans"/>
                <a:ea typeface="IBM Plex Sans"/>
                <a:cs typeface="IBM Plex Sans"/>
                <a:sym typeface="IBM Plex Sans"/>
              </a:rPr>
              <a:t>Я, как __</a:t>
            </a:r>
            <a:r>
              <a:rPr lang="en" sz="1200" i="1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роль/персона__,</a:t>
            </a:r>
            <a:endParaRPr sz="1200" i="1">
              <a:solidFill>
                <a:srgbClr val="292929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  <a:latin typeface="IBM Plex Sans"/>
                <a:ea typeface="IBM Plex Sans"/>
                <a:cs typeface="IBM Plex Sans"/>
                <a:sym typeface="IBM Plex Sans"/>
              </a:rPr>
              <a:t>хочу __</a:t>
            </a:r>
            <a:r>
              <a:rPr lang="en" sz="1200" i="1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действие__,</a:t>
            </a:r>
            <a:endParaRPr sz="1200" i="1">
              <a:solidFill>
                <a:srgbClr val="292929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  <a:latin typeface="IBM Plex Sans"/>
                <a:ea typeface="IBM Plex Sans"/>
                <a:cs typeface="IBM Plex Sans"/>
                <a:sym typeface="IBM Plex Sans"/>
              </a:rPr>
              <a:t>чтобы __</a:t>
            </a:r>
            <a:r>
              <a:rPr lang="en" sz="1200" i="1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ценность__.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78" name="Google Shape;978;p96"/>
          <p:cNvSpPr txBox="1"/>
          <p:nvPr/>
        </p:nvSpPr>
        <p:spPr>
          <a:xfrm>
            <a:off x="382625" y="3291025"/>
            <a:ext cx="30000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IBM Plex Sans"/>
                <a:ea typeface="IBM Plex Sans"/>
                <a:cs typeface="IBM Plex Sans"/>
                <a:sym typeface="IBM Plex Sans"/>
              </a:rPr>
              <a:t>Или укороченный формат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79" name="Google Shape;979;p96"/>
          <p:cNvSpPr txBox="1"/>
          <p:nvPr/>
        </p:nvSpPr>
        <p:spPr>
          <a:xfrm>
            <a:off x="382625" y="3738275"/>
            <a:ext cx="25863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Действие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  <a:latin typeface="IBM Plex Sans"/>
                <a:ea typeface="IBM Plex Sans"/>
                <a:cs typeface="IBM Plex Sans"/>
                <a:sym typeface="IBM Plex Sans"/>
              </a:rPr>
              <a:t> в форме глагола в третьем лице,</a:t>
            </a:r>
            <a:endParaRPr sz="1200">
              <a:solidFill>
                <a:srgbClr val="292929"/>
              </a:solidFill>
              <a:highlight>
                <a:srgbClr val="F2F2F2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  <a:latin typeface="IBM Plex Sans"/>
                <a:ea typeface="IBM Plex Sans"/>
                <a:cs typeface="IBM Plex Sans"/>
                <a:sym typeface="IBM Plex Sans"/>
              </a:rPr>
              <a:t>чтобы </a:t>
            </a:r>
            <a:r>
              <a:rPr lang="en" sz="1200" b="1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ценность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80" name="Google Shape;980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1096" y="1476565"/>
            <a:ext cx="1872774" cy="25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96"/>
          <p:cNvSpPr txBox="1"/>
          <p:nvPr/>
        </p:nvSpPr>
        <p:spPr>
          <a:xfrm>
            <a:off x="3630966" y="4156425"/>
            <a:ext cx="16422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IBM Plex Sans"/>
                <a:ea typeface="IBM Plex Sans"/>
                <a:cs typeface="IBM Plex Sans"/>
                <a:sym typeface="IBM Plex Sans"/>
              </a:rPr>
              <a:t>Василий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Директор по маркетингу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82" name="Google Shape;982;p96"/>
          <p:cNvSpPr txBox="1"/>
          <p:nvPr/>
        </p:nvSpPr>
        <p:spPr>
          <a:xfrm>
            <a:off x="6144000" y="1808850"/>
            <a:ext cx="30000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92929"/>
                </a:solidFill>
                <a:highlight>
                  <a:srgbClr val="F2F2F2"/>
                </a:highlight>
                <a:latin typeface="IBM Plex Sans"/>
                <a:ea typeface="IBM Plex Sans"/>
                <a:cs typeface="IBM Plex Sans"/>
                <a:sym typeface="IBM Plex Sans"/>
              </a:rPr>
              <a:t>Я как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  <a:latin typeface="IBM Plex Sans"/>
                <a:ea typeface="IBM Plex Sans"/>
                <a:cs typeface="IBM Plex Sans"/>
                <a:sym typeface="IBM Plex Sans"/>
              </a:rPr>
              <a:t> директор по маркетингу</a:t>
            </a:r>
            <a:endParaRPr sz="1200">
              <a:solidFill>
                <a:srgbClr val="292929"/>
              </a:solidFill>
              <a:highlight>
                <a:srgbClr val="F2F2F2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92929"/>
                </a:solidFill>
                <a:highlight>
                  <a:srgbClr val="F2F2F2"/>
                </a:highlight>
                <a:latin typeface="IBM Plex Sans"/>
                <a:ea typeface="IBM Plex Sans"/>
                <a:cs typeface="IBM Plex Sans"/>
                <a:sym typeface="IBM Plex Sans"/>
              </a:rPr>
              <a:t>хочу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  <a:latin typeface="IBM Plex Sans"/>
                <a:ea typeface="IBM Plex Sans"/>
                <a:cs typeface="IBM Plex Sans"/>
                <a:sym typeface="IBM Plex Sans"/>
              </a:rPr>
              <a:t> получать ежедневно статистику покупок по всем каналам платного продвижения,</a:t>
            </a:r>
            <a:endParaRPr sz="1200">
              <a:solidFill>
                <a:srgbClr val="292929"/>
              </a:solidFill>
              <a:highlight>
                <a:srgbClr val="F2F2F2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92929"/>
                </a:solidFill>
                <a:highlight>
                  <a:srgbClr val="F2F2F2"/>
                </a:highlight>
                <a:latin typeface="IBM Plex Sans"/>
                <a:ea typeface="IBM Plex Sans"/>
                <a:cs typeface="IBM Plex Sans"/>
                <a:sym typeface="IBM Plex Sans"/>
              </a:rPr>
              <a:t>чтобы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  <a:latin typeface="IBM Plex Sans"/>
                <a:ea typeface="IBM Plex Sans"/>
                <a:cs typeface="IBM Plex Sans"/>
                <a:sym typeface="IBM Plex Sans"/>
              </a:rPr>
              <a:t> быть уверенным в эффективности моих сотрудников </a:t>
            </a:r>
            <a:endParaRPr sz="1200">
              <a:solidFill>
                <a:srgbClr val="292929"/>
              </a:solidFill>
              <a:highlight>
                <a:srgbClr val="F2F2F2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83" name="Google Shape;983;p96"/>
          <p:cNvSpPr txBox="1"/>
          <p:nvPr/>
        </p:nvSpPr>
        <p:spPr>
          <a:xfrm>
            <a:off x="6227250" y="3830925"/>
            <a:ext cx="29166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92929"/>
                </a:solidFill>
                <a:highlight>
                  <a:srgbClr val="F2F2F2"/>
                </a:highlight>
                <a:latin typeface="IBM Plex Sans"/>
                <a:ea typeface="IBM Plex Sans"/>
                <a:cs typeface="IBM Plex Sans"/>
                <a:sym typeface="IBM Plex Sans"/>
              </a:rPr>
              <a:t>Получает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  <a:latin typeface="IBM Plex Sans"/>
                <a:ea typeface="IBM Plex Sans"/>
                <a:cs typeface="IBM Plex Sans"/>
                <a:sym typeface="IBM Plex Sans"/>
              </a:rPr>
              <a:t> ежедневно статистику покупок по всем каналам платного продвижения,</a:t>
            </a:r>
            <a:endParaRPr sz="1200">
              <a:solidFill>
                <a:srgbClr val="292929"/>
              </a:solidFill>
              <a:highlight>
                <a:srgbClr val="F2F2F2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92929"/>
                </a:solidFill>
                <a:highlight>
                  <a:srgbClr val="F2F2F2"/>
                </a:highlight>
                <a:latin typeface="IBM Plex Sans"/>
                <a:ea typeface="IBM Plex Sans"/>
                <a:cs typeface="IBM Plex Sans"/>
                <a:sym typeface="IBM Plex Sans"/>
              </a:rPr>
              <a:t>чтобы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  <a:latin typeface="IBM Plex Sans"/>
                <a:ea typeface="IBM Plex Sans"/>
                <a:cs typeface="IBM Plex Sans"/>
                <a:sym typeface="IBM Plex Sans"/>
              </a:rPr>
              <a:t> быть уверенным в эффективности своих сотрудников </a:t>
            </a:r>
            <a:endParaRPr sz="1200">
              <a:solidFill>
                <a:srgbClr val="292929"/>
              </a:solidFill>
              <a:highlight>
                <a:srgbClr val="F2F2F2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84" name="Google Shape;984;p96"/>
          <p:cNvSpPr txBox="1"/>
          <p:nvPr/>
        </p:nvSpPr>
        <p:spPr>
          <a:xfrm>
            <a:off x="6227250" y="3544925"/>
            <a:ext cx="14364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[Василий]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97"/>
          <p:cNvSpPr txBox="1">
            <a:spLocks noGrp="1"/>
          </p:cNvSpPr>
          <p:nvPr>
            <p:ph type="title"/>
          </p:nvPr>
        </p:nvSpPr>
        <p:spPr>
          <a:xfrm>
            <a:off x="450557" y="978017"/>
            <a:ext cx="59856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Product requirements document</a:t>
            </a:r>
            <a:endParaRPr sz="3000" b="1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990" name="Google Shape;990;p97"/>
          <p:cNvSpPr txBox="1"/>
          <p:nvPr/>
        </p:nvSpPr>
        <p:spPr>
          <a:xfrm>
            <a:off x="470240" y="1674902"/>
            <a:ext cx="8495400" cy="31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no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  <a:t>Гипотез по изменению продукта и user stories недостаточно для внедрения в него изменений, </a:t>
            </a:r>
            <a:r>
              <a:rPr lang="en" sz="1500" i="1">
                <a:latin typeface="IBM Plex Sans"/>
                <a:ea typeface="IBM Plex Sans"/>
                <a:cs typeface="IBM Plex Sans"/>
                <a:sym typeface="IBM Plex Sans"/>
              </a:rPr>
              <a:t>продуктовой команде нужна конкретика</a:t>
            </a:r>
            <a:endParaRPr sz="1500" i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i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  <a:t>PRD (product requirements document) </a:t>
            </a: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</a:t>
            </a:r>
            <a: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  <a:t> документ с требованиями по продукту или изменениям в продукте, в PRD входит: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E7373E"/>
              </a:buClr>
              <a:buSzPts val="1500"/>
              <a:buFont typeface="IBM Plex Sans"/>
              <a:buAutoNum type="arabicPeriod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 какой целью и для кого создается 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373E"/>
              </a:buClr>
              <a:buSzPts val="1500"/>
              <a:buFont typeface="IBM Plex Sans"/>
              <a:buAutoNum type="arabicPeriod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будет выглядеть (дизайн макеты / прототипы)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373E"/>
              </a:buClr>
              <a:buSzPts val="1500"/>
              <a:buFont typeface="IBM Plex Sans"/>
              <a:buAutoNum type="arabicPeriod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будет работать (схема взаимодействия пользователя с продуктом)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373E"/>
              </a:buClr>
              <a:buSzPts val="1500"/>
              <a:buFont typeface="IBM Plex Sans"/>
              <a:buAutoNum type="arabicPeriod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будет измеряться и по каким критериям будет оцениваться успешность 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91" name="Google Shape;991;p97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92" name="Google Shape;992;p97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93" name="Google Shape;993;p97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94" name="Google Shape;994;p97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95" name="Google Shape;995;p97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96" name="Google Shape;99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98"/>
          <p:cNvSpPr txBox="1">
            <a:spLocks noGrp="1"/>
          </p:cNvSpPr>
          <p:nvPr>
            <p:ph type="title"/>
          </p:nvPr>
        </p:nvSpPr>
        <p:spPr>
          <a:xfrm>
            <a:off x="450557" y="978017"/>
            <a:ext cx="59856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Зачем нужен PRD?</a:t>
            </a:r>
            <a:endParaRPr sz="3000" b="1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002" name="Google Shape;1002;p98"/>
          <p:cNvSpPr txBox="1"/>
          <p:nvPr/>
        </p:nvSpPr>
        <p:spPr>
          <a:xfrm>
            <a:off x="470240" y="1674902"/>
            <a:ext cx="8495400" cy="31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no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i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i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0640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Чтобы каждый член команды понимал зачем, для кого и что мы делаем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0" lvl="0" indent="-1968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B2C38"/>
              </a:buClr>
              <a:buSzPts val="1500"/>
              <a:buFont typeface="IBM Plex Sans"/>
              <a:buChar char="+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Вся информация зафиксирована письменно и/или графически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2C38"/>
              </a:buClr>
              <a:buSzPts val="1500"/>
              <a:buFont typeface="IBM Plex Sans"/>
              <a:buChar char="+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Информация всегда хранится в доступном и понятном виде и в полном объеме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2C38"/>
              </a:buClr>
              <a:buSzPts val="1500"/>
              <a:buFont typeface="IBM Plex Sans"/>
              <a:buChar char="+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Информация актуальная 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2C38"/>
              </a:buClr>
              <a:buSzPts val="1500"/>
              <a:buFont typeface="IBM Plex Sans"/>
              <a:buChar char="+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Команда разделяет необходимость улучшения и мотивирована достичь целей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2C38"/>
              </a:buClr>
              <a:buSzPts val="1500"/>
              <a:buFont typeface="IBM Plex Sans"/>
              <a:buChar char="+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 подключении новых членов команды </a:t>
            </a:r>
            <a:r>
              <a:rPr lang="en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легко ввести их в процесс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03" name="Google Shape;1003;p98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04" name="Google Shape;1004;p98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05" name="Google Shape;1005;p98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06" name="Google Shape;1006;p98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07" name="Google Shape;1007;p98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008" name="Google Shape;100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99"/>
          <p:cNvSpPr txBox="1">
            <a:spLocks noGrp="1"/>
          </p:cNvSpPr>
          <p:nvPr>
            <p:ph type="title"/>
          </p:nvPr>
        </p:nvSpPr>
        <p:spPr>
          <a:xfrm>
            <a:off x="450557" y="978017"/>
            <a:ext cx="59856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Кто создает PRD?</a:t>
            </a:r>
            <a:endParaRPr sz="3000" b="1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014" name="Google Shape;1014;p99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15" name="Google Shape;1015;p99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16" name="Google Shape;1016;p99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17" name="Google Shape;1017;p99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18" name="Google Shape;1018;p99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019" name="Google Shape;1019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99"/>
          <p:cNvSpPr txBox="1"/>
          <p:nvPr/>
        </p:nvSpPr>
        <p:spPr>
          <a:xfrm>
            <a:off x="456075" y="2565100"/>
            <a:ext cx="3663000" cy="11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IBM Plex Sans"/>
                <a:ea typeface="IBM Plex Sans"/>
                <a:cs typeface="IBM Plex Sans"/>
                <a:sym typeface="IBM Plex Sans"/>
              </a:rPr>
              <a:t>В командах с менеджером продукта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29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PRD создается совместно с менеджером проекта:</a:t>
            </a:r>
            <a:endParaRPr sz="1500" i="1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1150" algn="l" rtl="0">
              <a:spcBef>
                <a:spcPts val="290"/>
              </a:spcBef>
              <a:spcAft>
                <a:spcPts val="0"/>
              </a:spcAft>
              <a:buClr>
                <a:srgbClr val="FC2C38"/>
              </a:buClr>
              <a:buSzPts val="1300"/>
              <a:buFont typeface="IBM Plex Sans"/>
              <a:buChar char="●"/>
            </a:pPr>
            <a:r>
              <a:rPr lang="en" sz="13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Менеджер продукта готовит продуктовое описание гипотезы, решаемой проблемы, описание решения и метрик для оценки результата</a:t>
            </a:r>
            <a:endParaRPr sz="1300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300"/>
              <a:buFont typeface="IBM Plex Sans"/>
              <a:buChar char="●"/>
            </a:pPr>
            <a:r>
              <a:rPr lang="en" sz="13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Менеджер проекта декомпозирует с командой требования для их детализации</a:t>
            </a:r>
            <a:endParaRPr sz="1300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21" name="Google Shape;1021;p99"/>
          <p:cNvSpPr txBox="1"/>
          <p:nvPr/>
        </p:nvSpPr>
        <p:spPr>
          <a:xfrm>
            <a:off x="5006125" y="2562050"/>
            <a:ext cx="3765000" cy="15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5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командах с без менеджера продукта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29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i="1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PRD создается с менеджером проекта:</a:t>
            </a:r>
            <a:endParaRPr sz="1500" i="1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1150" algn="l" rtl="0">
              <a:spcBef>
                <a:spcPts val="290"/>
              </a:spcBef>
              <a:spcAft>
                <a:spcPts val="0"/>
              </a:spcAft>
              <a:buClr>
                <a:srgbClr val="FC2C38"/>
              </a:buClr>
              <a:buSzPts val="1300"/>
              <a:buFont typeface="IBM Plex Sans"/>
              <a:buChar char="●"/>
            </a:pPr>
            <a:r>
              <a:rPr lang="en" sz="13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Менеджер проекта получает требования от стейкхолдеров/аналитиков/поддержки</a:t>
            </a:r>
            <a:endParaRPr sz="1300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300"/>
              <a:buFont typeface="IBM Plex Sans"/>
              <a:buChar char="●"/>
            </a:pPr>
            <a:r>
              <a:rPr lang="en" sz="13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Собирает требования о  предполагаемом решении и метриках для оценки результата</a:t>
            </a:r>
            <a:endParaRPr sz="1300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300"/>
              <a:buFont typeface="IBM Plex Sans"/>
              <a:buChar char="●"/>
            </a:pPr>
            <a:r>
              <a:rPr lang="en" sz="13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Декомпозирует с командой требования для их детализации</a:t>
            </a:r>
            <a:endParaRPr sz="1300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500" i="1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22" name="Google Shape;1022;p99"/>
          <p:cNvSpPr/>
          <p:nvPr/>
        </p:nvSpPr>
        <p:spPr>
          <a:xfrm>
            <a:off x="466320" y="2003838"/>
            <a:ext cx="476437" cy="458112"/>
          </a:xfrm>
          <a:custGeom>
            <a:avLst/>
            <a:gdLst/>
            <a:ahLst/>
            <a:cxnLst/>
            <a:rect l="l" t="t" r="r" b="b"/>
            <a:pathLst>
              <a:path w="1047114" h="1047114" extrusionOk="0">
                <a:moveTo>
                  <a:pt x="523544" y="0"/>
                </a:moveTo>
                <a:lnTo>
                  <a:pt x="475891" y="2139"/>
                </a:lnTo>
                <a:lnTo>
                  <a:pt x="429437" y="8435"/>
                </a:lnTo>
                <a:lnTo>
                  <a:pt x="384366" y="18701"/>
                </a:lnTo>
                <a:lnTo>
                  <a:pt x="340863" y="32754"/>
                </a:lnTo>
                <a:lnTo>
                  <a:pt x="299114" y="50408"/>
                </a:lnTo>
                <a:lnTo>
                  <a:pt x="259302" y="71479"/>
                </a:lnTo>
                <a:lnTo>
                  <a:pt x="221613" y="95782"/>
                </a:lnTo>
                <a:lnTo>
                  <a:pt x="186232" y="123131"/>
                </a:lnTo>
                <a:lnTo>
                  <a:pt x="153343" y="153343"/>
                </a:lnTo>
                <a:lnTo>
                  <a:pt x="123131" y="186232"/>
                </a:lnTo>
                <a:lnTo>
                  <a:pt x="95782" y="221613"/>
                </a:lnTo>
                <a:lnTo>
                  <a:pt x="71479" y="259302"/>
                </a:lnTo>
                <a:lnTo>
                  <a:pt x="50408" y="299114"/>
                </a:lnTo>
                <a:lnTo>
                  <a:pt x="32754" y="340863"/>
                </a:lnTo>
                <a:lnTo>
                  <a:pt x="18701" y="384366"/>
                </a:lnTo>
                <a:lnTo>
                  <a:pt x="8435" y="429437"/>
                </a:lnTo>
                <a:lnTo>
                  <a:pt x="2139" y="475891"/>
                </a:lnTo>
                <a:lnTo>
                  <a:pt x="0" y="523544"/>
                </a:lnTo>
                <a:lnTo>
                  <a:pt x="2139" y="571197"/>
                </a:lnTo>
                <a:lnTo>
                  <a:pt x="8435" y="617651"/>
                </a:lnTo>
                <a:lnTo>
                  <a:pt x="18701" y="662722"/>
                </a:lnTo>
                <a:lnTo>
                  <a:pt x="32754" y="706224"/>
                </a:lnTo>
                <a:lnTo>
                  <a:pt x="50408" y="747974"/>
                </a:lnTo>
                <a:lnTo>
                  <a:pt x="71479" y="787785"/>
                </a:lnTo>
                <a:lnTo>
                  <a:pt x="95782" y="825474"/>
                </a:lnTo>
                <a:lnTo>
                  <a:pt x="123131" y="860856"/>
                </a:lnTo>
                <a:lnTo>
                  <a:pt x="153343" y="893745"/>
                </a:lnTo>
                <a:lnTo>
                  <a:pt x="186232" y="923956"/>
                </a:lnTo>
                <a:lnTo>
                  <a:pt x="221613" y="951306"/>
                </a:lnTo>
                <a:lnTo>
                  <a:pt x="259302" y="975608"/>
                </a:lnTo>
                <a:lnTo>
                  <a:pt x="299114" y="996679"/>
                </a:lnTo>
                <a:lnTo>
                  <a:pt x="340863" y="1014333"/>
                </a:lnTo>
                <a:lnTo>
                  <a:pt x="384366" y="1028386"/>
                </a:lnTo>
                <a:lnTo>
                  <a:pt x="429437" y="1038653"/>
                </a:lnTo>
                <a:lnTo>
                  <a:pt x="475891" y="1044948"/>
                </a:lnTo>
                <a:lnTo>
                  <a:pt x="523544" y="1047088"/>
                </a:lnTo>
                <a:lnTo>
                  <a:pt x="571197" y="1044948"/>
                </a:lnTo>
                <a:lnTo>
                  <a:pt x="617651" y="1038653"/>
                </a:lnTo>
                <a:lnTo>
                  <a:pt x="662722" y="1028386"/>
                </a:lnTo>
                <a:lnTo>
                  <a:pt x="706224" y="1014333"/>
                </a:lnTo>
                <a:lnTo>
                  <a:pt x="747974" y="996679"/>
                </a:lnTo>
                <a:lnTo>
                  <a:pt x="787785" y="975608"/>
                </a:lnTo>
                <a:lnTo>
                  <a:pt x="825474" y="951306"/>
                </a:lnTo>
                <a:lnTo>
                  <a:pt x="860856" y="923956"/>
                </a:lnTo>
                <a:lnTo>
                  <a:pt x="893745" y="893745"/>
                </a:lnTo>
                <a:lnTo>
                  <a:pt x="923956" y="860856"/>
                </a:lnTo>
                <a:lnTo>
                  <a:pt x="951306" y="825474"/>
                </a:lnTo>
                <a:lnTo>
                  <a:pt x="975608" y="787785"/>
                </a:lnTo>
                <a:lnTo>
                  <a:pt x="996679" y="747974"/>
                </a:lnTo>
                <a:lnTo>
                  <a:pt x="1014333" y="706224"/>
                </a:lnTo>
                <a:lnTo>
                  <a:pt x="1028386" y="662722"/>
                </a:lnTo>
                <a:lnTo>
                  <a:pt x="1038653" y="617651"/>
                </a:lnTo>
                <a:lnTo>
                  <a:pt x="1044948" y="571197"/>
                </a:lnTo>
                <a:lnTo>
                  <a:pt x="1047088" y="523544"/>
                </a:lnTo>
                <a:lnTo>
                  <a:pt x="1044948" y="475891"/>
                </a:lnTo>
                <a:lnTo>
                  <a:pt x="1038653" y="429437"/>
                </a:lnTo>
                <a:lnTo>
                  <a:pt x="1028386" y="384366"/>
                </a:lnTo>
                <a:lnTo>
                  <a:pt x="1014333" y="340863"/>
                </a:lnTo>
                <a:lnTo>
                  <a:pt x="996679" y="299114"/>
                </a:lnTo>
                <a:lnTo>
                  <a:pt x="975608" y="259302"/>
                </a:lnTo>
                <a:lnTo>
                  <a:pt x="951306" y="221613"/>
                </a:lnTo>
                <a:lnTo>
                  <a:pt x="923956" y="186232"/>
                </a:lnTo>
                <a:lnTo>
                  <a:pt x="893745" y="153343"/>
                </a:lnTo>
                <a:lnTo>
                  <a:pt x="860856" y="123131"/>
                </a:lnTo>
                <a:lnTo>
                  <a:pt x="825474" y="95782"/>
                </a:lnTo>
                <a:lnTo>
                  <a:pt x="787785" y="71479"/>
                </a:lnTo>
                <a:lnTo>
                  <a:pt x="747974" y="50408"/>
                </a:lnTo>
                <a:lnTo>
                  <a:pt x="706224" y="32754"/>
                </a:lnTo>
                <a:lnTo>
                  <a:pt x="662722" y="18701"/>
                </a:lnTo>
                <a:lnTo>
                  <a:pt x="617651" y="8435"/>
                </a:lnTo>
                <a:lnTo>
                  <a:pt x="571197" y="2139"/>
                </a:lnTo>
                <a:lnTo>
                  <a:pt x="523544" y="0"/>
                </a:lnTo>
                <a:close/>
              </a:path>
            </a:pathLst>
          </a:custGeom>
          <a:solidFill>
            <a:srgbClr val="FC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23" name="Google Shape;1023;p99"/>
          <p:cNvSpPr/>
          <p:nvPr/>
        </p:nvSpPr>
        <p:spPr>
          <a:xfrm>
            <a:off x="4537743" y="2003838"/>
            <a:ext cx="0" cy="2977872"/>
          </a:xfrm>
          <a:custGeom>
            <a:avLst/>
            <a:gdLst/>
            <a:ahLst/>
            <a:cxnLst/>
            <a:rect l="l" t="t" r="r" b="b"/>
            <a:pathLst>
              <a:path w="120000" h="6806565" extrusionOk="0">
                <a:moveTo>
                  <a:pt x="0" y="0"/>
                </a:moveTo>
                <a:lnTo>
                  <a:pt x="0" y="6806075"/>
                </a:lnTo>
              </a:path>
            </a:pathLst>
          </a:custGeom>
          <a:noFill/>
          <a:ln w="10450" cap="flat" cmpd="sng">
            <a:solidFill>
              <a:srgbClr val="D2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24" name="Google Shape;1024;p99"/>
          <p:cNvSpPr/>
          <p:nvPr/>
        </p:nvSpPr>
        <p:spPr>
          <a:xfrm>
            <a:off x="5010150" y="2003838"/>
            <a:ext cx="476437" cy="458112"/>
          </a:xfrm>
          <a:custGeom>
            <a:avLst/>
            <a:gdLst/>
            <a:ahLst/>
            <a:cxnLst/>
            <a:rect l="l" t="t" r="r" b="b"/>
            <a:pathLst>
              <a:path w="1047115" h="1047114" extrusionOk="0">
                <a:moveTo>
                  <a:pt x="523544" y="0"/>
                </a:moveTo>
                <a:lnTo>
                  <a:pt x="475891" y="2139"/>
                </a:lnTo>
                <a:lnTo>
                  <a:pt x="429437" y="8435"/>
                </a:lnTo>
                <a:lnTo>
                  <a:pt x="384366" y="18701"/>
                </a:lnTo>
                <a:lnTo>
                  <a:pt x="340863" y="32754"/>
                </a:lnTo>
                <a:lnTo>
                  <a:pt x="299114" y="50408"/>
                </a:lnTo>
                <a:lnTo>
                  <a:pt x="259302" y="71479"/>
                </a:lnTo>
                <a:lnTo>
                  <a:pt x="221613" y="95782"/>
                </a:lnTo>
                <a:lnTo>
                  <a:pt x="186232" y="123131"/>
                </a:lnTo>
                <a:lnTo>
                  <a:pt x="153343" y="153343"/>
                </a:lnTo>
                <a:lnTo>
                  <a:pt x="123131" y="186232"/>
                </a:lnTo>
                <a:lnTo>
                  <a:pt x="95782" y="221613"/>
                </a:lnTo>
                <a:lnTo>
                  <a:pt x="71479" y="259302"/>
                </a:lnTo>
                <a:lnTo>
                  <a:pt x="50408" y="299114"/>
                </a:lnTo>
                <a:lnTo>
                  <a:pt x="32754" y="340863"/>
                </a:lnTo>
                <a:lnTo>
                  <a:pt x="18701" y="384366"/>
                </a:lnTo>
                <a:lnTo>
                  <a:pt x="8435" y="429437"/>
                </a:lnTo>
                <a:lnTo>
                  <a:pt x="2139" y="475891"/>
                </a:lnTo>
                <a:lnTo>
                  <a:pt x="0" y="523544"/>
                </a:lnTo>
                <a:lnTo>
                  <a:pt x="2139" y="571197"/>
                </a:lnTo>
                <a:lnTo>
                  <a:pt x="8435" y="617651"/>
                </a:lnTo>
                <a:lnTo>
                  <a:pt x="18701" y="662722"/>
                </a:lnTo>
                <a:lnTo>
                  <a:pt x="32754" y="706224"/>
                </a:lnTo>
                <a:lnTo>
                  <a:pt x="50408" y="747974"/>
                </a:lnTo>
                <a:lnTo>
                  <a:pt x="71479" y="787785"/>
                </a:lnTo>
                <a:lnTo>
                  <a:pt x="95782" y="825474"/>
                </a:lnTo>
                <a:lnTo>
                  <a:pt x="123131" y="860856"/>
                </a:lnTo>
                <a:lnTo>
                  <a:pt x="153343" y="893745"/>
                </a:lnTo>
                <a:lnTo>
                  <a:pt x="186232" y="923956"/>
                </a:lnTo>
                <a:lnTo>
                  <a:pt x="221613" y="951306"/>
                </a:lnTo>
                <a:lnTo>
                  <a:pt x="259302" y="975608"/>
                </a:lnTo>
                <a:lnTo>
                  <a:pt x="299114" y="996679"/>
                </a:lnTo>
                <a:lnTo>
                  <a:pt x="340863" y="1014333"/>
                </a:lnTo>
                <a:lnTo>
                  <a:pt x="384366" y="1028386"/>
                </a:lnTo>
                <a:lnTo>
                  <a:pt x="429437" y="1038653"/>
                </a:lnTo>
                <a:lnTo>
                  <a:pt x="475891" y="1044948"/>
                </a:lnTo>
                <a:lnTo>
                  <a:pt x="523544" y="1047088"/>
                </a:lnTo>
                <a:lnTo>
                  <a:pt x="571197" y="1044948"/>
                </a:lnTo>
                <a:lnTo>
                  <a:pt x="617651" y="1038653"/>
                </a:lnTo>
                <a:lnTo>
                  <a:pt x="662722" y="1028386"/>
                </a:lnTo>
                <a:lnTo>
                  <a:pt x="706224" y="1014333"/>
                </a:lnTo>
                <a:lnTo>
                  <a:pt x="747974" y="996679"/>
                </a:lnTo>
                <a:lnTo>
                  <a:pt x="787785" y="975608"/>
                </a:lnTo>
                <a:lnTo>
                  <a:pt x="825474" y="951306"/>
                </a:lnTo>
                <a:lnTo>
                  <a:pt x="860856" y="923956"/>
                </a:lnTo>
                <a:lnTo>
                  <a:pt x="893745" y="893745"/>
                </a:lnTo>
                <a:lnTo>
                  <a:pt x="923956" y="860856"/>
                </a:lnTo>
                <a:lnTo>
                  <a:pt x="951306" y="825474"/>
                </a:lnTo>
                <a:lnTo>
                  <a:pt x="975608" y="787785"/>
                </a:lnTo>
                <a:lnTo>
                  <a:pt x="996679" y="747974"/>
                </a:lnTo>
                <a:lnTo>
                  <a:pt x="1014333" y="706224"/>
                </a:lnTo>
                <a:lnTo>
                  <a:pt x="1028386" y="662722"/>
                </a:lnTo>
                <a:lnTo>
                  <a:pt x="1038653" y="617651"/>
                </a:lnTo>
                <a:lnTo>
                  <a:pt x="1044948" y="571197"/>
                </a:lnTo>
                <a:lnTo>
                  <a:pt x="1047088" y="523544"/>
                </a:lnTo>
                <a:lnTo>
                  <a:pt x="1044948" y="475891"/>
                </a:lnTo>
                <a:lnTo>
                  <a:pt x="1038653" y="429437"/>
                </a:lnTo>
                <a:lnTo>
                  <a:pt x="1028386" y="384366"/>
                </a:lnTo>
                <a:lnTo>
                  <a:pt x="1014333" y="340863"/>
                </a:lnTo>
                <a:lnTo>
                  <a:pt x="996679" y="299114"/>
                </a:lnTo>
                <a:lnTo>
                  <a:pt x="975608" y="259302"/>
                </a:lnTo>
                <a:lnTo>
                  <a:pt x="951306" y="221613"/>
                </a:lnTo>
                <a:lnTo>
                  <a:pt x="923956" y="186232"/>
                </a:lnTo>
                <a:lnTo>
                  <a:pt x="893745" y="153343"/>
                </a:lnTo>
                <a:lnTo>
                  <a:pt x="860856" y="123131"/>
                </a:lnTo>
                <a:lnTo>
                  <a:pt x="825474" y="95782"/>
                </a:lnTo>
                <a:lnTo>
                  <a:pt x="787785" y="71479"/>
                </a:lnTo>
                <a:lnTo>
                  <a:pt x="747974" y="50408"/>
                </a:lnTo>
                <a:lnTo>
                  <a:pt x="706224" y="32754"/>
                </a:lnTo>
                <a:lnTo>
                  <a:pt x="662722" y="18701"/>
                </a:lnTo>
                <a:lnTo>
                  <a:pt x="617651" y="8435"/>
                </a:lnTo>
                <a:lnTo>
                  <a:pt x="571197" y="2139"/>
                </a:lnTo>
                <a:lnTo>
                  <a:pt x="523544" y="0"/>
                </a:lnTo>
                <a:close/>
              </a:path>
            </a:pathLst>
          </a:custGeom>
          <a:solidFill>
            <a:srgbClr val="FC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00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p100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100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100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3" name="Google Shape;1033;p100"/>
          <p:cNvGrpSpPr/>
          <p:nvPr/>
        </p:nvGrpSpPr>
        <p:grpSpPr>
          <a:xfrm>
            <a:off x="7603735" y="340913"/>
            <a:ext cx="1023026" cy="168739"/>
            <a:chOff x="14868658" y="741514"/>
            <a:chExt cx="2249397" cy="384810"/>
          </a:xfrm>
        </p:grpSpPr>
        <p:sp>
          <p:nvSpPr>
            <p:cNvPr id="1034" name="Google Shape;1034;p100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100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100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100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100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100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100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100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100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100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100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100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100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7" name="Google Shape;1047;p100"/>
          <p:cNvSpPr txBox="1"/>
          <p:nvPr/>
        </p:nvSpPr>
        <p:spPr>
          <a:xfrm>
            <a:off x="476255" y="874764"/>
            <a:ext cx="5550900" cy="6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125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44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Домашнее задание</a:t>
            </a:r>
            <a:endParaRPr sz="4400" b="1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48" name="Google Shape;1048;p100"/>
          <p:cNvSpPr txBox="1"/>
          <p:nvPr/>
        </p:nvSpPr>
        <p:spPr>
          <a:xfrm>
            <a:off x="476250" y="1852700"/>
            <a:ext cx="5158500" cy="2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373E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2A2833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Выбрать продукт (можно работать со своей идеей или взять любой продукт, которым пользуетесь ежедневно)</a:t>
            </a:r>
            <a:endParaRPr sz="1500">
              <a:solidFill>
                <a:srgbClr val="2A28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A28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373E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2A2833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Составить карту пользовательского пути (CJM) для вашего продукта и предложите улучшения продукта на основе полученного CJM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1049" name="Google Shape;1049;p100"/>
          <p:cNvGrpSpPr/>
          <p:nvPr/>
        </p:nvGrpSpPr>
        <p:grpSpPr>
          <a:xfrm>
            <a:off x="6049328" y="1132958"/>
            <a:ext cx="2505791" cy="3203618"/>
            <a:chOff x="13299491" y="2583381"/>
            <a:chExt cx="4627500" cy="6136024"/>
          </a:xfrm>
        </p:grpSpPr>
        <p:sp>
          <p:nvSpPr>
            <p:cNvPr id="1050" name="Google Shape;1050;p100"/>
            <p:cNvSpPr/>
            <p:nvPr/>
          </p:nvSpPr>
          <p:spPr>
            <a:xfrm>
              <a:off x="13825861" y="3129776"/>
              <a:ext cx="3508375" cy="4711065"/>
            </a:xfrm>
            <a:custGeom>
              <a:avLst/>
              <a:gdLst/>
              <a:ahLst/>
              <a:cxnLst/>
              <a:rect l="l" t="t" r="r" b="b"/>
              <a:pathLst>
                <a:path w="3508375" h="4711065" extrusionOk="0">
                  <a:moveTo>
                    <a:pt x="2358776" y="3329"/>
                  </a:moveTo>
                  <a:lnTo>
                    <a:pt x="0" y="3329"/>
                  </a:lnTo>
                  <a:lnTo>
                    <a:pt x="0" y="2861881"/>
                  </a:lnTo>
                  <a:lnTo>
                    <a:pt x="149943" y="3061770"/>
                  </a:lnTo>
                  <a:lnTo>
                    <a:pt x="102457" y="3085928"/>
                  </a:lnTo>
                  <a:lnTo>
                    <a:pt x="54350" y="3109562"/>
                  </a:lnTo>
                  <a:lnTo>
                    <a:pt x="0" y="3135066"/>
                  </a:lnTo>
                  <a:lnTo>
                    <a:pt x="0" y="4710935"/>
                  </a:lnTo>
                  <a:lnTo>
                    <a:pt x="3508165" y="4710935"/>
                  </a:lnTo>
                  <a:lnTo>
                    <a:pt x="3508165" y="559721"/>
                  </a:lnTo>
                  <a:lnTo>
                    <a:pt x="2968496" y="559721"/>
                  </a:lnTo>
                  <a:lnTo>
                    <a:pt x="2948248" y="513073"/>
                  </a:lnTo>
                  <a:lnTo>
                    <a:pt x="2265480" y="513073"/>
                  </a:lnTo>
                  <a:lnTo>
                    <a:pt x="2358776" y="3329"/>
                  </a:lnTo>
                  <a:close/>
                </a:path>
                <a:path w="3508375" h="4711065" extrusionOk="0">
                  <a:moveTo>
                    <a:pt x="3131737" y="43307"/>
                  </a:moveTo>
                  <a:lnTo>
                    <a:pt x="2968496" y="559721"/>
                  </a:lnTo>
                  <a:lnTo>
                    <a:pt x="3508165" y="559721"/>
                  </a:lnTo>
                  <a:lnTo>
                    <a:pt x="3508165" y="79955"/>
                  </a:lnTo>
                  <a:lnTo>
                    <a:pt x="3271628" y="79955"/>
                  </a:lnTo>
                  <a:lnTo>
                    <a:pt x="3131737" y="43307"/>
                  </a:lnTo>
                  <a:close/>
                </a:path>
                <a:path w="3508375" h="4711065" extrusionOk="0">
                  <a:moveTo>
                    <a:pt x="2815202" y="206559"/>
                  </a:moveTo>
                  <a:lnTo>
                    <a:pt x="2265480" y="513073"/>
                  </a:lnTo>
                  <a:lnTo>
                    <a:pt x="2948248" y="513073"/>
                  </a:lnTo>
                  <a:lnTo>
                    <a:pt x="2815202" y="206559"/>
                  </a:lnTo>
                  <a:close/>
                </a:path>
                <a:path w="3508375" h="4711065" extrusionOk="0">
                  <a:moveTo>
                    <a:pt x="3508165" y="0"/>
                  </a:moveTo>
                  <a:lnTo>
                    <a:pt x="3318328" y="0"/>
                  </a:lnTo>
                  <a:lnTo>
                    <a:pt x="3271628" y="79955"/>
                  </a:lnTo>
                  <a:lnTo>
                    <a:pt x="3508165" y="79955"/>
                  </a:lnTo>
                  <a:lnTo>
                    <a:pt x="3508165" y="0"/>
                  </a:lnTo>
                  <a:close/>
                </a:path>
              </a:pathLst>
            </a:custGeom>
            <a:solidFill>
              <a:srgbClr val="FFC21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100"/>
            <p:cNvSpPr/>
            <p:nvPr/>
          </p:nvSpPr>
          <p:spPr>
            <a:xfrm>
              <a:off x="14868656" y="3902721"/>
              <a:ext cx="2465705" cy="3272154"/>
            </a:xfrm>
            <a:custGeom>
              <a:avLst/>
              <a:gdLst/>
              <a:ahLst/>
              <a:cxnLst/>
              <a:rect l="l" t="t" r="r" b="b"/>
              <a:pathLst>
                <a:path w="2465705" h="3272154" extrusionOk="0">
                  <a:moveTo>
                    <a:pt x="0" y="0"/>
                  </a:moveTo>
                  <a:lnTo>
                    <a:pt x="69945" y="146592"/>
                  </a:lnTo>
                  <a:lnTo>
                    <a:pt x="2368828" y="3271670"/>
                  </a:lnTo>
                  <a:lnTo>
                    <a:pt x="2465369" y="3058451"/>
                  </a:lnTo>
                  <a:lnTo>
                    <a:pt x="2465369" y="10028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100"/>
            <p:cNvSpPr/>
            <p:nvPr/>
          </p:nvSpPr>
          <p:spPr>
            <a:xfrm>
              <a:off x="16267986" y="2753292"/>
              <a:ext cx="563244" cy="460375"/>
            </a:xfrm>
            <a:custGeom>
              <a:avLst/>
              <a:gdLst/>
              <a:ahLst/>
              <a:cxnLst/>
              <a:rect l="l" t="t" r="r" b="b"/>
              <a:pathLst>
                <a:path w="563244" h="460375" extrusionOk="0">
                  <a:moveTo>
                    <a:pt x="239887" y="0"/>
                  </a:moveTo>
                  <a:lnTo>
                    <a:pt x="0" y="459766"/>
                  </a:lnTo>
                  <a:lnTo>
                    <a:pt x="293184" y="379799"/>
                  </a:lnTo>
                  <a:lnTo>
                    <a:pt x="563019" y="23318"/>
                  </a:lnTo>
                  <a:lnTo>
                    <a:pt x="239887" y="0"/>
                  </a:lnTo>
                  <a:close/>
                </a:path>
              </a:pathLst>
            </a:custGeom>
            <a:solidFill>
              <a:srgbClr val="FFC21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100"/>
            <p:cNvSpPr/>
            <p:nvPr/>
          </p:nvSpPr>
          <p:spPr>
            <a:xfrm>
              <a:off x="17024194" y="2583381"/>
              <a:ext cx="170180" cy="263525"/>
            </a:xfrm>
            <a:custGeom>
              <a:avLst/>
              <a:gdLst/>
              <a:ahLst/>
              <a:cxnLst/>
              <a:rect l="l" t="t" r="r" b="b"/>
              <a:pathLst>
                <a:path w="170180" h="263525" extrusionOk="0">
                  <a:moveTo>
                    <a:pt x="0" y="0"/>
                  </a:moveTo>
                  <a:lnTo>
                    <a:pt x="0" y="263206"/>
                  </a:lnTo>
                  <a:lnTo>
                    <a:pt x="169942" y="1699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21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100"/>
            <p:cNvSpPr/>
            <p:nvPr/>
          </p:nvSpPr>
          <p:spPr>
            <a:xfrm>
              <a:off x="17107541" y="7630821"/>
              <a:ext cx="370205" cy="309879"/>
            </a:xfrm>
            <a:custGeom>
              <a:avLst/>
              <a:gdLst/>
              <a:ahLst/>
              <a:cxnLst/>
              <a:rect l="l" t="t" r="r" b="b"/>
              <a:pathLst>
                <a:path w="370205" h="309879" extrusionOk="0">
                  <a:moveTo>
                    <a:pt x="319780" y="0"/>
                  </a:moveTo>
                  <a:lnTo>
                    <a:pt x="0" y="0"/>
                  </a:lnTo>
                  <a:lnTo>
                    <a:pt x="0" y="263206"/>
                  </a:lnTo>
                  <a:lnTo>
                    <a:pt x="369831" y="309854"/>
                  </a:lnTo>
                  <a:lnTo>
                    <a:pt x="319780" y="0"/>
                  </a:lnTo>
                  <a:close/>
                </a:path>
              </a:pathLst>
            </a:custGeom>
            <a:solidFill>
              <a:srgbClr val="FB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100"/>
            <p:cNvSpPr/>
            <p:nvPr/>
          </p:nvSpPr>
          <p:spPr>
            <a:xfrm>
              <a:off x="13299491" y="3133105"/>
              <a:ext cx="4627500" cy="55863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6" name="Google Shape;1056;p100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7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43" name="Google Shape;543;p67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44" name="Google Shape;544;p67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45" name="Google Shape;545;p67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46" name="Google Shape;546;p67"/>
          <p:cNvSpPr txBox="1">
            <a:spLocks noGrp="1"/>
          </p:cNvSpPr>
          <p:nvPr>
            <p:ph type="title"/>
          </p:nvPr>
        </p:nvSpPr>
        <p:spPr>
          <a:xfrm>
            <a:off x="450557" y="978552"/>
            <a:ext cx="60777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Customer Development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47" name="Google Shape;547;p67"/>
          <p:cNvSpPr txBox="1"/>
          <p:nvPr/>
        </p:nvSpPr>
        <p:spPr>
          <a:xfrm>
            <a:off x="476251" y="1962150"/>
            <a:ext cx="7416600" cy="25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noAutofit/>
          </a:bodyPr>
          <a:lstStyle/>
          <a:p>
            <a:pPr marL="1778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500"/>
              <a:buFont typeface="IBM Plex Sans"/>
              <a:buAutoNum type="arabicPeriod"/>
            </a:pPr>
            <a:r>
              <a:rPr lang="en" sz="1500" b="1">
                <a:latin typeface="IBM Plex Sans"/>
                <a:ea typeface="IBM Plex Sans"/>
                <a:cs typeface="IBM Plex Sans"/>
                <a:sym typeface="IBM Plex Sans"/>
              </a:rPr>
              <a:t>Customer Discovery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9050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  <a:t>Исследование пользователей: их проблем и возможных решений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9050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500"/>
              <a:buFont typeface="IBM Plex Sans"/>
              <a:buAutoNum type="arabicPeriod"/>
            </a:pPr>
            <a:r>
              <a:rPr lang="en" sz="15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Customer Validation</a:t>
            </a:r>
            <a:endParaRPr sz="1500"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  <a:t>Тестирование ценностного предложения в каналах дистрибуции и поиск успешных масштабируемых каналов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778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500"/>
              <a:buFont typeface="IBM Plex Sans"/>
              <a:buAutoNum type="arabicPeriod"/>
            </a:pPr>
            <a:r>
              <a:rPr lang="en" sz="1500" b="1">
                <a:latin typeface="IBM Plex Sans"/>
                <a:ea typeface="IBM Plex Sans"/>
                <a:cs typeface="IBM Plex Sans"/>
                <a:sym typeface="IBM Plex Sans"/>
              </a:rPr>
              <a:t>Customer Creation 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905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  <a:t>“Создание потребителей”: масштабное привлечение потребителей в успешных каналах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905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7780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500"/>
              <a:buFont typeface="IBM Plex Sans"/>
              <a:buAutoNum type="arabicPeriod"/>
            </a:pPr>
            <a:r>
              <a:rPr lang="en" sz="15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Company Building: </a:t>
            </a:r>
            <a: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  <a:t>построение высокодоходной компании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9050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905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48" name="Google Shape;54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67"/>
          <p:cNvSpPr txBox="1"/>
          <p:nvPr/>
        </p:nvSpPr>
        <p:spPr>
          <a:xfrm>
            <a:off x="392400" y="1550450"/>
            <a:ext cx="76536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latin typeface="IBM Plex Sans"/>
                <a:ea typeface="IBM Plex Sans"/>
                <a:cs typeface="IBM Plex Sans"/>
                <a:sym typeface="IBM Plex Sans"/>
              </a:rPr>
              <a:t>Концепция Стива Бланка, основанная на постоянном изучении потребителя:</a:t>
            </a:r>
            <a:endParaRPr sz="1500" i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50" name="Google Shape;550;p67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8"/>
          <p:cNvSpPr txBox="1">
            <a:spLocks noGrp="1"/>
          </p:cNvSpPr>
          <p:nvPr>
            <p:ph type="title"/>
          </p:nvPr>
        </p:nvSpPr>
        <p:spPr>
          <a:xfrm>
            <a:off x="453005" y="981714"/>
            <a:ext cx="59292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858793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Основа Customer Development</a:t>
            </a:r>
            <a:endParaRPr sz="3000" b="1">
              <a:solidFill>
                <a:srgbClr val="858793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858793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56" name="Google Shape;556;p68"/>
          <p:cNvSpPr txBox="1"/>
          <p:nvPr/>
        </p:nvSpPr>
        <p:spPr>
          <a:xfrm>
            <a:off x="450549" y="1557775"/>
            <a:ext cx="8247300" cy="28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325" rIns="0" bIns="0" anchor="t" anchorCtr="0">
            <a:noAutofit/>
          </a:bodyPr>
          <a:lstStyle/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44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 </a:t>
            </a:r>
            <a:r>
              <a:rPr lang="en" sz="4400" b="1">
                <a:solidFill>
                  <a:srgbClr val="FC2C38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непрерывное </a:t>
            </a:r>
            <a:r>
              <a:rPr lang="en" sz="4400" b="1">
                <a:latin typeface="IBM Plex Sans"/>
                <a:ea typeface="IBM Plex Sans"/>
                <a:cs typeface="IBM Plex Sans"/>
                <a:sym typeface="IBM Plex Sans"/>
              </a:rPr>
              <a:t>получение обратной связи от потребителя на каждом этапе разработки продукта</a:t>
            </a:r>
            <a:endParaRPr sz="4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57" name="Google Shape;55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68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68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68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68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68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9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68" name="Google Shape;568;p69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69" name="Google Shape;569;p69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70" name="Google Shape;570;p69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71" name="Google Shape;571;p69"/>
          <p:cNvSpPr txBox="1">
            <a:spLocks noGrp="1"/>
          </p:cNvSpPr>
          <p:nvPr>
            <p:ph type="title"/>
          </p:nvPr>
        </p:nvSpPr>
        <p:spPr>
          <a:xfrm>
            <a:off x="450557" y="978552"/>
            <a:ext cx="60777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Шаги Customer Discovery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72" name="Google Shape;572;p69"/>
          <p:cNvSpPr txBox="1"/>
          <p:nvPr/>
        </p:nvSpPr>
        <p:spPr>
          <a:xfrm>
            <a:off x="476251" y="1753050"/>
            <a:ext cx="7416600" cy="25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noAutofit/>
          </a:bodyPr>
          <a:lstStyle/>
          <a:p>
            <a:pPr marL="203200" lvl="0" indent="-19685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500"/>
              <a:buFont typeface="IBM Plex Sans"/>
              <a:buAutoNum type="arabicPeriod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Определение клиентских сегментов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lvl="0" indent="-19685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500"/>
              <a:buFont typeface="IBM Plex Sans"/>
              <a:buAutoNum type="arabicPeriod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Формирование гипотез о проблемах клиентов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lvl="0" indent="-19685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500"/>
              <a:buFont typeface="IBM Plex Sans"/>
              <a:buAutoNum type="arabicPeriod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Подтверждение проблем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lvl="0" indent="-19685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500"/>
              <a:buFont typeface="IBM Plex Sans"/>
              <a:buAutoNum type="arabicPeriod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Формирование ценностных предложений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lvl="0" indent="-19685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500"/>
              <a:buFont typeface="IBM Plex Sans"/>
              <a:buAutoNum type="arabicPeriod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MVP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lvl="0" indent="-19685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500"/>
              <a:buFont typeface="IBM Plex Sans"/>
              <a:buAutoNum type="arabicPeriod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Решение подтверждено (продукт/услуга действительно решает проблему пользователя)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lvl="0" indent="-19685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500"/>
              <a:buFont typeface="IBM Plex Sans"/>
              <a:buAutoNum type="arabicPeriod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1-ая продажа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905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905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73" name="Google Shape;57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69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0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80" name="Google Shape;580;p70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81" name="Google Shape;581;p70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82" name="Google Shape;582;p70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83" name="Google Shape;583;p70"/>
          <p:cNvSpPr txBox="1">
            <a:spLocks noGrp="1"/>
          </p:cNvSpPr>
          <p:nvPr>
            <p:ph type="title"/>
          </p:nvPr>
        </p:nvSpPr>
        <p:spPr>
          <a:xfrm>
            <a:off x="450548" y="978550"/>
            <a:ext cx="81114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Гипотезы в процессе Customer Discovery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84" name="Google Shape;584;p70"/>
          <p:cNvSpPr txBox="1"/>
          <p:nvPr/>
        </p:nvSpPr>
        <p:spPr>
          <a:xfrm>
            <a:off x="476250" y="1753050"/>
            <a:ext cx="7897500" cy="25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noAutofit/>
          </a:bodyPr>
          <a:lstStyle/>
          <a:p>
            <a:pPr marL="203200" lvl="0" indent="-19685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9698A6"/>
              </a:buClr>
              <a:buSzPts val="1500"/>
              <a:buFont typeface="IBM Plex Sans"/>
              <a:buAutoNum type="arabicPeriod"/>
            </a:pPr>
            <a:r>
              <a:rPr lang="en" sz="1500">
                <a:solidFill>
                  <a:srgbClr val="9698A6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Определение клиентских сегментов </a:t>
            </a:r>
            <a:r>
              <a:rPr lang="en" sz="1500">
                <a:solidFill>
                  <a:srgbClr val="FB2C38"/>
                </a:solidFill>
                <a:latin typeface="IBM Plex Sans"/>
                <a:ea typeface="IBM Plex Sans"/>
                <a:cs typeface="IBM Plex Sans"/>
                <a:sym typeface="IBM Plex Sans"/>
              </a:rPr>
              <a:t>→ гипотезы сегментов</a:t>
            </a:r>
            <a:endParaRPr sz="1500">
              <a:solidFill>
                <a:srgbClr val="9698A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lvl="0" indent="-19685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9698A6"/>
              </a:buClr>
              <a:buSzPts val="1500"/>
              <a:buFont typeface="IBM Plex Sans"/>
              <a:buAutoNum type="arabicPeriod"/>
            </a:pPr>
            <a:r>
              <a:rPr lang="en" sz="1500">
                <a:solidFill>
                  <a:srgbClr val="9698A6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Формирование гипотез о проблемах клиентов </a:t>
            </a:r>
            <a:r>
              <a:rPr lang="en" sz="1500">
                <a:solidFill>
                  <a:srgbClr val="FB2C38"/>
                </a:solidFill>
                <a:latin typeface="IBM Plex Sans"/>
                <a:ea typeface="IBM Plex Sans"/>
                <a:cs typeface="IBM Plex Sans"/>
                <a:sym typeface="IBM Plex Sans"/>
              </a:rPr>
              <a:t>→ гипотезы проблем</a:t>
            </a:r>
            <a:endParaRPr sz="1500">
              <a:solidFill>
                <a:srgbClr val="FB2C3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lvl="0" indent="-19685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9698A6"/>
              </a:buClr>
              <a:buSzPts val="1500"/>
              <a:buFont typeface="IBM Plex Sans"/>
              <a:buAutoNum type="arabicPeriod"/>
            </a:pPr>
            <a:r>
              <a:rPr lang="en" sz="1500">
                <a:solidFill>
                  <a:srgbClr val="9698A6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Подтверждение проблем </a:t>
            </a:r>
            <a:r>
              <a:rPr lang="en" sz="1500">
                <a:solidFill>
                  <a:srgbClr val="FB2C38"/>
                </a:solidFill>
                <a:latin typeface="IBM Plex Sans"/>
                <a:ea typeface="IBM Plex Sans"/>
                <a:cs typeface="IBM Plex Sans"/>
                <a:sym typeface="IBM Plex Sans"/>
              </a:rPr>
              <a:t>→ гипотезы решений</a:t>
            </a:r>
            <a:endParaRPr sz="1500" b="1">
              <a:solidFill>
                <a:srgbClr val="FB2C3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lvl="0" indent="-19685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9698A6"/>
              </a:buClr>
              <a:buSzPts val="1500"/>
              <a:buFont typeface="IBM Plex Sans"/>
              <a:buAutoNum type="arabicPeriod"/>
            </a:pPr>
            <a:r>
              <a:rPr lang="en" sz="1500">
                <a:solidFill>
                  <a:srgbClr val="9698A6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Формирование ценностных предложений </a:t>
            </a:r>
            <a:r>
              <a:rPr lang="en" sz="1500">
                <a:solidFill>
                  <a:srgbClr val="FB2C38"/>
                </a:solidFill>
                <a:latin typeface="IBM Plex Sans"/>
                <a:ea typeface="IBM Plex Sans"/>
                <a:cs typeface="IBM Plex Sans"/>
                <a:sym typeface="IBM Plex Sans"/>
              </a:rPr>
              <a:t>→ гипотезы ценности  и гипотезы роста</a:t>
            </a:r>
            <a:endParaRPr sz="1500">
              <a:solidFill>
                <a:srgbClr val="9698A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lvl="0" indent="-19685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9698A6"/>
              </a:buClr>
              <a:buSzPts val="1500"/>
              <a:buFont typeface="IBM Plex Sans"/>
              <a:buAutoNum type="arabicPeriod"/>
            </a:pPr>
            <a:r>
              <a:rPr lang="en" sz="1500">
                <a:solidFill>
                  <a:srgbClr val="9698A6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MVP</a:t>
            </a:r>
            <a:endParaRPr sz="1500">
              <a:solidFill>
                <a:srgbClr val="9698A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lvl="0" indent="-19685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9698A6"/>
              </a:buClr>
              <a:buSzPts val="1500"/>
              <a:buFont typeface="IBM Plex Sans"/>
              <a:buAutoNum type="arabicPeriod"/>
            </a:pPr>
            <a:r>
              <a:rPr lang="en" sz="1500">
                <a:solidFill>
                  <a:srgbClr val="9698A6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Решение подтверждено (продукт/услуга действительно решает проблему пользователя)</a:t>
            </a:r>
            <a:endParaRPr sz="1500">
              <a:solidFill>
                <a:srgbClr val="9698A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lvl="0" indent="-19685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9698A6"/>
              </a:buClr>
              <a:buSzPts val="1500"/>
              <a:buFont typeface="IBM Plex Sans"/>
              <a:buAutoNum type="arabicPeriod"/>
            </a:pPr>
            <a:r>
              <a:rPr lang="en" sz="1500">
                <a:solidFill>
                  <a:srgbClr val="9698A6"/>
                </a:solidFill>
                <a:latin typeface="IBM Plex Sans"/>
                <a:ea typeface="IBM Plex Sans"/>
                <a:cs typeface="IBM Plex Sans"/>
                <a:sym typeface="IBM Plex Sans"/>
              </a:rPr>
              <a:t>1-ая продажа</a:t>
            </a:r>
            <a:endParaRPr sz="1500">
              <a:solidFill>
                <a:srgbClr val="9698A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905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905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85" name="Google Shape;58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70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1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92" name="Google Shape;592;p71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93" name="Google Shape;593;p71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94" name="Google Shape;594;p71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95" name="Google Shape;595;p71"/>
          <p:cNvSpPr txBox="1">
            <a:spLocks noGrp="1"/>
          </p:cNvSpPr>
          <p:nvPr>
            <p:ph type="title"/>
          </p:nvPr>
        </p:nvSpPr>
        <p:spPr>
          <a:xfrm>
            <a:off x="450557" y="978552"/>
            <a:ext cx="60777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Источники для продуктовых гипотез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96" name="Google Shape;596;p71"/>
          <p:cNvSpPr txBox="1"/>
          <p:nvPr/>
        </p:nvSpPr>
        <p:spPr>
          <a:xfrm>
            <a:off x="476251" y="2286225"/>
            <a:ext cx="7416600" cy="25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noAutofit/>
          </a:bodyPr>
          <a:lstStyle/>
          <a:p>
            <a:pPr marL="457200" lvl="0" indent="-32385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E7373E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количественные и качественные исследования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385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E7373E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UX-исследования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385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E7373E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обратная связь от пользователей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385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E7373E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работа со стейкхолдерами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385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E7373E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СJM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385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rgbClr val="E7373E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Дизайн-мышление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905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905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97" name="Google Shape;59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71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2"/>
          <p:cNvSpPr txBox="1"/>
          <p:nvPr/>
        </p:nvSpPr>
        <p:spPr>
          <a:xfrm>
            <a:off x="456075" y="2565100"/>
            <a:ext cx="4182000" cy="25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IBM Plex Sans"/>
                <a:ea typeface="IBM Plex Sans"/>
                <a:cs typeface="IBM Plex Sans"/>
                <a:sym typeface="IBM Plex Sans"/>
              </a:rPr>
              <a:t>Количественные исследования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Отвечают на вопросы “сколько?”, “как часто?”,  “какой процент?”</a:t>
            </a:r>
            <a:endParaRPr sz="1500" i="1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3850" algn="l" rtl="0">
              <a:spcBef>
                <a:spcPts val="290"/>
              </a:spcBef>
              <a:spcAft>
                <a:spcPts val="0"/>
              </a:spcAft>
              <a:buClr>
                <a:srgbClr val="FB2C38"/>
              </a:buClr>
              <a:buSzPts val="1500"/>
              <a:buFont typeface="IBM Plex Sans"/>
              <a:buChar char="•"/>
            </a:pPr>
            <a:r>
              <a:rPr lang="en" sz="15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Опросы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B2C38"/>
              </a:buClr>
              <a:buSzPts val="1500"/>
              <a:buFont typeface="IBM Plex Sans"/>
              <a:buChar char="•"/>
            </a:pPr>
            <a:r>
              <a:rPr lang="en" sz="15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Метрики продукта</a:t>
            </a:r>
            <a:endParaRPr sz="1500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B2C38"/>
              </a:buClr>
              <a:buSzPts val="1500"/>
              <a:buFont typeface="IBM Plex Sans"/>
              <a:buChar char="•"/>
            </a:pPr>
            <a:r>
              <a:rPr lang="en" sz="15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Отчеты в системе аналитики</a:t>
            </a:r>
            <a:endParaRPr sz="1500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0" indent="0" algn="l" rtl="0">
              <a:spcBef>
                <a:spcPts val="290"/>
              </a:spcBef>
              <a:spcAft>
                <a:spcPts val="0"/>
              </a:spcAft>
              <a:buNone/>
            </a:pPr>
            <a:endParaRPr sz="900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Clr>
                <a:srgbClr val="FC2C38"/>
              </a:buClr>
              <a:buSzPts val="1500"/>
              <a:buFont typeface="IBM Plex Sans"/>
              <a:buChar char="+"/>
            </a:pPr>
            <a:r>
              <a:rPr lang="en" sz="15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Можно оценить размер сегмента и рынка, аудиторию фичи</a:t>
            </a:r>
            <a:endParaRPr sz="1500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04" name="Google Shape;604;p72"/>
          <p:cNvSpPr txBox="1"/>
          <p:nvPr/>
        </p:nvSpPr>
        <p:spPr>
          <a:xfrm>
            <a:off x="5006126" y="2562050"/>
            <a:ext cx="3545400" cy="15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5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Качественные исследования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Отвечают на вопросы “почему и зачем?”, “в каком случае?”</a:t>
            </a:r>
            <a:endParaRPr sz="1500" i="1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3850" algn="l" rtl="0">
              <a:spcBef>
                <a:spcPts val="290"/>
              </a:spcBef>
              <a:spcAft>
                <a:spcPts val="0"/>
              </a:spcAft>
              <a:buClr>
                <a:srgbClr val="FB2C38"/>
              </a:buClr>
              <a:buSzPts val="1500"/>
              <a:buFont typeface="IBM Plex Sans"/>
              <a:buChar char="•"/>
            </a:pPr>
            <a:r>
              <a:rPr lang="en" sz="15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Глубинные интервью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B2C38"/>
              </a:buClr>
              <a:buSzPts val="1500"/>
              <a:buFont typeface="IBM Plex Sans"/>
              <a:buChar char="•"/>
            </a:pPr>
            <a:r>
              <a:rPr lang="en" sz="15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UX-исследования</a:t>
            </a:r>
            <a:endParaRPr sz="1500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0" indent="0" algn="l" rtl="0">
              <a:spcBef>
                <a:spcPts val="29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3850" algn="l" rtl="0">
              <a:spcBef>
                <a:spcPts val="1635"/>
              </a:spcBef>
              <a:spcAft>
                <a:spcPts val="0"/>
              </a:spcAft>
              <a:buClr>
                <a:srgbClr val="FC2C38"/>
              </a:buClr>
              <a:buSzPts val="1500"/>
              <a:buFont typeface="IBM Plex Sans"/>
              <a:buChar char="+"/>
            </a:pPr>
            <a:r>
              <a:rPr lang="en" sz="15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Разбираемся с тем, почему пользователь что-то делает и какую проблему пытается решить </a:t>
            </a:r>
            <a:endParaRPr sz="1500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500" i="1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05" name="Google Shape;605;p72"/>
          <p:cNvSpPr/>
          <p:nvPr/>
        </p:nvSpPr>
        <p:spPr>
          <a:xfrm>
            <a:off x="466320" y="2003838"/>
            <a:ext cx="476437" cy="458112"/>
          </a:xfrm>
          <a:custGeom>
            <a:avLst/>
            <a:gdLst/>
            <a:ahLst/>
            <a:cxnLst/>
            <a:rect l="l" t="t" r="r" b="b"/>
            <a:pathLst>
              <a:path w="1047114" h="1047114" extrusionOk="0">
                <a:moveTo>
                  <a:pt x="523544" y="0"/>
                </a:moveTo>
                <a:lnTo>
                  <a:pt x="475891" y="2139"/>
                </a:lnTo>
                <a:lnTo>
                  <a:pt x="429437" y="8435"/>
                </a:lnTo>
                <a:lnTo>
                  <a:pt x="384366" y="18701"/>
                </a:lnTo>
                <a:lnTo>
                  <a:pt x="340863" y="32754"/>
                </a:lnTo>
                <a:lnTo>
                  <a:pt x="299114" y="50408"/>
                </a:lnTo>
                <a:lnTo>
                  <a:pt x="259302" y="71479"/>
                </a:lnTo>
                <a:lnTo>
                  <a:pt x="221613" y="95782"/>
                </a:lnTo>
                <a:lnTo>
                  <a:pt x="186232" y="123131"/>
                </a:lnTo>
                <a:lnTo>
                  <a:pt x="153343" y="153343"/>
                </a:lnTo>
                <a:lnTo>
                  <a:pt x="123131" y="186232"/>
                </a:lnTo>
                <a:lnTo>
                  <a:pt x="95782" y="221613"/>
                </a:lnTo>
                <a:lnTo>
                  <a:pt x="71479" y="259302"/>
                </a:lnTo>
                <a:lnTo>
                  <a:pt x="50408" y="299114"/>
                </a:lnTo>
                <a:lnTo>
                  <a:pt x="32754" y="340863"/>
                </a:lnTo>
                <a:lnTo>
                  <a:pt x="18701" y="384366"/>
                </a:lnTo>
                <a:lnTo>
                  <a:pt x="8435" y="429437"/>
                </a:lnTo>
                <a:lnTo>
                  <a:pt x="2139" y="475891"/>
                </a:lnTo>
                <a:lnTo>
                  <a:pt x="0" y="523544"/>
                </a:lnTo>
                <a:lnTo>
                  <a:pt x="2139" y="571197"/>
                </a:lnTo>
                <a:lnTo>
                  <a:pt x="8435" y="617651"/>
                </a:lnTo>
                <a:lnTo>
                  <a:pt x="18701" y="662722"/>
                </a:lnTo>
                <a:lnTo>
                  <a:pt x="32754" y="706224"/>
                </a:lnTo>
                <a:lnTo>
                  <a:pt x="50408" y="747974"/>
                </a:lnTo>
                <a:lnTo>
                  <a:pt x="71479" y="787785"/>
                </a:lnTo>
                <a:lnTo>
                  <a:pt x="95782" y="825474"/>
                </a:lnTo>
                <a:lnTo>
                  <a:pt x="123131" y="860856"/>
                </a:lnTo>
                <a:lnTo>
                  <a:pt x="153343" y="893745"/>
                </a:lnTo>
                <a:lnTo>
                  <a:pt x="186232" y="923956"/>
                </a:lnTo>
                <a:lnTo>
                  <a:pt x="221613" y="951306"/>
                </a:lnTo>
                <a:lnTo>
                  <a:pt x="259302" y="975608"/>
                </a:lnTo>
                <a:lnTo>
                  <a:pt x="299114" y="996679"/>
                </a:lnTo>
                <a:lnTo>
                  <a:pt x="340863" y="1014333"/>
                </a:lnTo>
                <a:lnTo>
                  <a:pt x="384366" y="1028386"/>
                </a:lnTo>
                <a:lnTo>
                  <a:pt x="429437" y="1038653"/>
                </a:lnTo>
                <a:lnTo>
                  <a:pt x="475891" y="1044948"/>
                </a:lnTo>
                <a:lnTo>
                  <a:pt x="523544" y="1047088"/>
                </a:lnTo>
                <a:lnTo>
                  <a:pt x="571197" y="1044948"/>
                </a:lnTo>
                <a:lnTo>
                  <a:pt x="617651" y="1038653"/>
                </a:lnTo>
                <a:lnTo>
                  <a:pt x="662722" y="1028386"/>
                </a:lnTo>
                <a:lnTo>
                  <a:pt x="706224" y="1014333"/>
                </a:lnTo>
                <a:lnTo>
                  <a:pt x="747974" y="996679"/>
                </a:lnTo>
                <a:lnTo>
                  <a:pt x="787785" y="975608"/>
                </a:lnTo>
                <a:lnTo>
                  <a:pt x="825474" y="951306"/>
                </a:lnTo>
                <a:lnTo>
                  <a:pt x="860856" y="923956"/>
                </a:lnTo>
                <a:lnTo>
                  <a:pt x="893745" y="893745"/>
                </a:lnTo>
                <a:lnTo>
                  <a:pt x="923956" y="860856"/>
                </a:lnTo>
                <a:lnTo>
                  <a:pt x="951306" y="825474"/>
                </a:lnTo>
                <a:lnTo>
                  <a:pt x="975608" y="787785"/>
                </a:lnTo>
                <a:lnTo>
                  <a:pt x="996679" y="747974"/>
                </a:lnTo>
                <a:lnTo>
                  <a:pt x="1014333" y="706224"/>
                </a:lnTo>
                <a:lnTo>
                  <a:pt x="1028386" y="662722"/>
                </a:lnTo>
                <a:lnTo>
                  <a:pt x="1038653" y="617651"/>
                </a:lnTo>
                <a:lnTo>
                  <a:pt x="1044948" y="571197"/>
                </a:lnTo>
                <a:lnTo>
                  <a:pt x="1047088" y="523544"/>
                </a:lnTo>
                <a:lnTo>
                  <a:pt x="1044948" y="475891"/>
                </a:lnTo>
                <a:lnTo>
                  <a:pt x="1038653" y="429437"/>
                </a:lnTo>
                <a:lnTo>
                  <a:pt x="1028386" y="384366"/>
                </a:lnTo>
                <a:lnTo>
                  <a:pt x="1014333" y="340863"/>
                </a:lnTo>
                <a:lnTo>
                  <a:pt x="996679" y="299114"/>
                </a:lnTo>
                <a:lnTo>
                  <a:pt x="975608" y="259302"/>
                </a:lnTo>
                <a:lnTo>
                  <a:pt x="951306" y="221613"/>
                </a:lnTo>
                <a:lnTo>
                  <a:pt x="923956" y="186232"/>
                </a:lnTo>
                <a:lnTo>
                  <a:pt x="893745" y="153343"/>
                </a:lnTo>
                <a:lnTo>
                  <a:pt x="860856" y="123131"/>
                </a:lnTo>
                <a:lnTo>
                  <a:pt x="825474" y="95782"/>
                </a:lnTo>
                <a:lnTo>
                  <a:pt x="787785" y="71479"/>
                </a:lnTo>
                <a:lnTo>
                  <a:pt x="747974" y="50408"/>
                </a:lnTo>
                <a:lnTo>
                  <a:pt x="706224" y="32754"/>
                </a:lnTo>
                <a:lnTo>
                  <a:pt x="662722" y="18701"/>
                </a:lnTo>
                <a:lnTo>
                  <a:pt x="617651" y="8435"/>
                </a:lnTo>
                <a:lnTo>
                  <a:pt x="571197" y="2139"/>
                </a:lnTo>
                <a:lnTo>
                  <a:pt x="523544" y="0"/>
                </a:lnTo>
                <a:close/>
              </a:path>
            </a:pathLst>
          </a:custGeom>
          <a:solidFill>
            <a:srgbClr val="FC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606" name="Google Shape;606;p72"/>
          <p:cNvSpPr/>
          <p:nvPr/>
        </p:nvSpPr>
        <p:spPr>
          <a:xfrm>
            <a:off x="4537743" y="2003838"/>
            <a:ext cx="0" cy="2977872"/>
          </a:xfrm>
          <a:custGeom>
            <a:avLst/>
            <a:gdLst/>
            <a:ahLst/>
            <a:cxnLst/>
            <a:rect l="l" t="t" r="r" b="b"/>
            <a:pathLst>
              <a:path w="120000" h="6806565" extrusionOk="0">
                <a:moveTo>
                  <a:pt x="0" y="0"/>
                </a:moveTo>
                <a:lnTo>
                  <a:pt x="0" y="6806075"/>
                </a:lnTo>
              </a:path>
            </a:pathLst>
          </a:custGeom>
          <a:noFill/>
          <a:ln w="10450" cap="flat" cmpd="sng">
            <a:solidFill>
              <a:srgbClr val="D2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607" name="Google Shape;607;p72"/>
          <p:cNvSpPr/>
          <p:nvPr/>
        </p:nvSpPr>
        <p:spPr>
          <a:xfrm>
            <a:off x="5010150" y="2003838"/>
            <a:ext cx="476437" cy="458112"/>
          </a:xfrm>
          <a:custGeom>
            <a:avLst/>
            <a:gdLst/>
            <a:ahLst/>
            <a:cxnLst/>
            <a:rect l="l" t="t" r="r" b="b"/>
            <a:pathLst>
              <a:path w="1047115" h="1047114" extrusionOk="0">
                <a:moveTo>
                  <a:pt x="523544" y="0"/>
                </a:moveTo>
                <a:lnTo>
                  <a:pt x="475891" y="2139"/>
                </a:lnTo>
                <a:lnTo>
                  <a:pt x="429437" y="8435"/>
                </a:lnTo>
                <a:lnTo>
                  <a:pt x="384366" y="18701"/>
                </a:lnTo>
                <a:lnTo>
                  <a:pt x="340863" y="32754"/>
                </a:lnTo>
                <a:lnTo>
                  <a:pt x="299114" y="50408"/>
                </a:lnTo>
                <a:lnTo>
                  <a:pt x="259302" y="71479"/>
                </a:lnTo>
                <a:lnTo>
                  <a:pt x="221613" y="95782"/>
                </a:lnTo>
                <a:lnTo>
                  <a:pt x="186232" y="123131"/>
                </a:lnTo>
                <a:lnTo>
                  <a:pt x="153343" y="153343"/>
                </a:lnTo>
                <a:lnTo>
                  <a:pt x="123131" y="186232"/>
                </a:lnTo>
                <a:lnTo>
                  <a:pt x="95782" y="221613"/>
                </a:lnTo>
                <a:lnTo>
                  <a:pt x="71479" y="259302"/>
                </a:lnTo>
                <a:lnTo>
                  <a:pt x="50408" y="299114"/>
                </a:lnTo>
                <a:lnTo>
                  <a:pt x="32754" y="340863"/>
                </a:lnTo>
                <a:lnTo>
                  <a:pt x="18701" y="384366"/>
                </a:lnTo>
                <a:lnTo>
                  <a:pt x="8435" y="429437"/>
                </a:lnTo>
                <a:lnTo>
                  <a:pt x="2139" y="475891"/>
                </a:lnTo>
                <a:lnTo>
                  <a:pt x="0" y="523544"/>
                </a:lnTo>
                <a:lnTo>
                  <a:pt x="2139" y="571197"/>
                </a:lnTo>
                <a:lnTo>
                  <a:pt x="8435" y="617651"/>
                </a:lnTo>
                <a:lnTo>
                  <a:pt x="18701" y="662722"/>
                </a:lnTo>
                <a:lnTo>
                  <a:pt x="32754" y="706224"/>
                </a:lnTo>
                <a:lnTo>
                  <a:pt x="50408" y="747974"/>
                </a:lnTo>
                <a:lnTo>
                  <a:pt x="71479" y="787785"/>
                </a:lnTo>
                <a:lnTo>
                  <a:pt x="95782" y="825474"/>
                </a:lnTo>
                <a:lnTo>
                  <a:pt x="123131" y="860856"/>
                </a:lnTo>
                <a:lnTo>
                  <a:pt x="153343" y="893745"/>
                </a:lnTo>
                <a:lnTo>
                  <a:pt x="186232" y="923956"/>
                </a:lnTo>
                <a:lnTo>
                  <a:pt x="221613" y="951306"/>
                </a:lnTo>
                <a:lnTo>
                  <a:pt x="259302" y="975608"/>
                </a:lnTo>
                <a:lnTo>
                  <a:pt x="299114" y="996679"/>
                </a:lnTo>
                <a:lnTo>
                  <a:pt x="340863" y="1014333"/>
                </a:lnTo>
                <a:lnTo>
                  <a:pt x="384366" y="1028386"/>
                </a:lnTo>
                <a:lnTo>
                  <a:pt x="429437" y="1038653"/>
                </a:lnTo>
                <a:lnTo>
                  <a:pt x="475891" y="1044948"/>
                </a:lnTo>
                <a:lnTo>
                  <a:pt x="523544" y="1047088"/>
                </a:lnTo>
                <a:lnTo>
                  <a:pt x="571197" y="1044948"/>
                </a:lnTo>
                <a:lnTo>
                  <a:pt x="617651" y="1038653"/>
                </a:lnTo>
                <a:lnTo>
                  <a:pt x="662722" y="1028386"/>
                </a:lnTo>
                <a:lnTo>
                  <a:pt x="706224" y="1014333"/>
                </a:lnTo>
                <a:lnTo>
                  <a:pt x="747974" y="996679"/>
                </a:lnTo>
                <a:lnTo>
                  <a:pt x="787785" y="975608"/>
                </a:lnTo>
                <a:lnTo>
                  <a:pt x="825474" y="951306"/>
                </a:lnTo>
                <a:lnTo>
                  <a:pt x="860856" y="923956"/>
                </a:lnTo>
                <a:lnTo>
                  <a:pt x="893745" y="893745"/>
                </a:lnTo>
                <a:lnTo>
                  <a:pt x="923956" y="860856"/>
                </a:lnTo>
                <a:lnTo>
                  <a:pt x="951306" y="825474"/>
                </a:lnTo>
                <a:lnTo>
                  <a:pt x="975608" y="787785"/>
                </a:lnTo>
                <a:lnTo>
                  <a:pt x="996679" y="747974"/>
                </a:lnTo>
                <a:lnTo>
                  <a:pt x="1014333" y="706224"/>
                </a:lnTo>
                <a:lnTo>
                  <a:pt x="1028386" y="662722"/>
                </a:lnTo>
                <a:lnTo>
                  <a:pt x="1038653" y="617651"/>
                </a:lnTo>
                <a:lnTo>
                  <a:pt x="1044948" y="571197"/>
                </a:lnTo>
                <a:lnTo>
                  <a:pt x="1047088" y="523544"/>
                </a:lnTo>
                <a:lnTo>
                  <a:pt x="1044948" y="475891"/>
                </a:lnTo>
                <a:lnTo>
                  <a:pt x="1038653" y="429437"/>
                </a:lnTo>
                <a:lnTo>
                  <a:pt x="1028386" y="384366"/>
                </a:lnTo>
                <a:lnTo>
                  <a:pt x="1014333" y="340863"/>
                </a:lnTo>
                <a:lnTo>
                  <a:pt x="996679" y="299114"/>
                </a:lnTo>
                <a:lnTo>
                  <a:pt x="975608" y="259302"/>
                </a:lnTo>
                <a:lnTo>
                  <a:pt x="951306" y="221613"/>
                </a:lnTo>
                <a:lnTo>
                  <a:pt x="923956" y="186232"/>
                </a:lnTo>
                <a:lnTo>
                  <a:pt x="893745" y="153343"/>
                </a:lnTo>
                <a:lnTo>
                  <a:pt x="860856" y="123131"/>
                </a:lnTo>
                <a:lnTo>
                  <a:pt x="825474" y="95782"/>
                </a:lnTo>
                <a:lnTo>
                  <a:pt x="787785" y="71479"/>
                </a:lnTo>
                <a:lnTo>
                  <a:pt x="747974" y="50408"/>
                </a:lnTo>
                <a:lnTo>
                  <a:pt x="706224" y="32754"/>
                </a:lnTo>
                <a:lnTo>
                  <a:pt x="662722" y="18701"/>
                </a:lnTo>
                <a:lnTo>
                  <a:pt x="617651" y="8435"/>
                </a:lnTo>
                <a:lnTo>
                  <a:pt x="571197" y="2139"/>
                </a:lnTo>
                <a:lnTo>
                  <a:pt x="523544" y="0"/>
                </a:lnTo>
                <a:close/>
              </a:path>
            </a:pathLst>
          </a:custGeom>
          <a:solidFill>
            <a:srgbClr val="FC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608" name="Google Shape;608;p72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609" name="Google Shape;609;p72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610" name="Google Shape;610;p72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611" name="Google Shape;611;p72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612" name="Google Shape;612;p72"/>
          <p:cNvSpPr txBox="1">
            <a:spLocks noGrp="1"/>
          </p:cNvSpPr>
          <p:nvPr>
            <p:ph type="title"/>
          </p:nvPr>
        </p:nvSpPr>
        <p:spPr>
          <a:xfrm>
            <a:off x="476250" y="981700"/>
            <a:ext cx="71973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Количественные и качественные исследования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613" name="Google Shape;61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72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B2C3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B2C3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B2C3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1931</Words>
  <Application>Microsoft Office PowerPoint</Application>
  <PresentationFormat>Экран (16:9)</PresentationFormat>
  <Paragraphs>391</Paragraphs>
  <Slides>37</Slides>
  <Notes>37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9</vt:i4>
      </vt:variant>
      <vt:variant>
        <vt:lpstr>Заголовки слайдов</vt:lpstr>
      </vt:variant>
      <vt:variant>
        <vt:i4>37</vt:i4>
      </vt:variant>
    </vt:vector>
  </HeadingPairs>
  <TitlesOfParts>
    <vt:vector size="57" baseType="lpstr">
      <vt:lpstr>Arial</vt:lpstr>
      <vt:lpstr>Helvetica Neue Light</vt:lpstr>
      <vt:lpstr>Roboto</vt:lpstr>
      <vt:lpstr>Helvetica Neue</vt:lpstr>
      <vt:lpstr>IBM Plex Sans Medium</vt:lpstr>
      <vt:lpstr>Tahoma</vt:lpstr>
      <vt:lpstr>IBM Plex Sans SemiBold</vt:lpstr>
      <vt:lpstr>IBM Plex Sans</vt:lpstr>
      <vt:lpstr>Calibri</vt:lpstr>
      <vt:lpstr>Gill Sans</vt:lpstr>
      <vt:lpstr>Times New Roman</vt:lpstr>
      <vt:lpstr>Simple Light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Формирование продуктовых требований </vt:lpstr>
      <vt:lpstr>Продуктовое мышление</vt:lpstr>
      <vt:lpstr>Презентация PowerPoint</vt:lpstr>
      <vt:lpstr>Customer Development</vt:lpstr>
      <vt:lpstr>Основа Customer Development  </vt:lpstr>
      <vt:lpstr>Шаги Customer Discovery  </vt:lpstr>
      <vt:lpstr>Гипотезы в процессе Customer Discovery  </vt:lpstr>
      <vt:lpstr>Источники для продуктовых гипотез   </vt:lpstr>
      <vt:lpstr>Количественные и качественные исследования</vt:lpstr>
      <vt:lpstr>UX-исследования </vt:lpstr>
      <vt:lpstr>Хорошие вопросы для UX-исследования</vt:lpstr>
      <vt:lpstr>Получение обратной связи от пользователей   </vt:lpstr>
      <vt:lpstr>Идеи стейкхолдеров   </vt:lpstr>
      <vt:lpstr>Презентация PowerPoint</vt:lpstr>
      <vt:lpstr>Дизайн-мышление</vt:lpstr>
      <vt:lpstr>Этапы дизайн-мышления   </vt:lpstr>
      <vt:lpstr>Эмпатия</vt:lpstr>
      <vt:lpstr>Фокусировка </vt:lpstr>
      <vt:lpstr>Фокусировка </vt:lpstr>
      <vt:lpstr>Генерация персон</vt:lpstr>
      <vt:lpstr>Презентация PowerPoint</vt:lpstr>
      <vt:lpstr>Формируем point-of-View</vt:lpstr>
      <vt:lpstr>Идеи и идеация</vt:lpstr>
      <vt:lpstr>Прототип</vt:lpstr>
      <vt:lpstr>Тестирование</vt:lpstr>
      <vt:lpstr>Презентация PowerPoint</vt:lpstr>
      <vt:lpstr>Знакомство с CJM</vt:lpstr>
      <vt:lpstr>Типовая CJM</vt:lpstr>
      <vt:lpstr>Пример CJM </vt:lpstr>
      <vt:lpstr>Источники данных для построения CJM  </vt:lpstr>
      <vt:lpstr> Как дальше использовать CJM?</vt:lpstr>
      <vt:lpstr>Презентация PowerPoint</vt:lpstr>
      <vt:lpstr>User story</vt:lpstr>
      <vt:lpstr>Product requirements document</vt:lpstr>
      <vt:lpstr>Зачем нужен PRD?</vt:lpstr>
      <vt:lpstr>Кто создает PRD?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Формирование продуктовых требований </dc:title>
  <cp:lastModifiedBy>Сотрудник Интерконнект</cp:lastModifiedBy>
  <cp:revision>1</cp:revision>
  <dcterms:modified xsi:type="dcterms:W3CDTF">2021-08-12T14:28:58Z</dcterms:modified>
</cp:coreProperties>
</file>